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4" r:id="rId4"/>
    <p:sldId id="265" r:id="rId5"/>
    <p:sldId id="257" r:id="rId6"/>
    <p:sldId id="258" r:id="rId7"/>
    <p:sldId id="260" r:id="rId8"/>
    <p:sldId id="261" r:id="rId9"/>
    <p:sldId id="262" r:id="rId10"/>
    <p:sldId id="263"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96" y="-5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7CC5119-8C67-4378-9147-43DFA2622885}" type="datetimeFigureOut">
              <a:rPr lang="ru-RU" smtClean="0"/>
              <a:pPr/>
              <a:t>03.03.2024</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FF16C53-B6B7-4EA3-B744-1656F0350728}" type="slidenum">
              <a:rPr lang="ru-RU" smtClean="0"/>
              <a:pPr/>
              <a:t>‹#›</a:t>
            </a:fld>
            <a:endParaRPr lang="ru-RU"/>
          </a:p>
        </p:txBody>
      </p:sp>
    </p:spTree>
    <p:extLst>
      <p:ext uri="{BB962C8B-B14F-4D97-AF65-F5344CB8AC3E}">
        <p14:creationId xmlns:p14="http://schemas.microsoft.com/office/powerpoint/2010/main" val="1373255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7CC5119-8C67-4378-9147-43DFA2622885}" type="datetimeFigureOut">
              <a:rPr lang="ru-RU" smtClean="0"/>
              <a:pPr/>
              <a:t>03.03.2024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FF16C53-B6B7-4EA3-B744-1656F0350728}" type="slidenum">
              <a:rPr lang="ru-RU" smtClean="0"/>
              <a:pPr/>
              <a:t>‹#›</a:t>
            </a:fld>
            <a:endParaRPr lang="ru-RU"/>
          </a:p>
        </p:txBody>
      </p:sp>
    </p:spTree>
    <p:extLst>
      <p:ext uri="{BB962C8B-B14F-4D97-AF65-F5344CB8AC3E}">
        <p14:creationId xmlns:p14="http://schemas.microsoft.com/office/powerpoint/2010/main" val="982158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7CC5119-8C67-4378-9147-43DFA2622885}" type="datetimeFigureOut">
              <a:rPr lang="ru-RU" smtClean="0"/>
              <a:pPr/>
              <a:t>03.03.2024</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FF16C53-B6B7-4EA3-B744-1656F0350728}" type="slidenum">
              <a:rPr lang="ru-RU" smtClean="0"/>
              <a:pPr/>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67618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F7CC5119-8C67-4378-9147-43DFA2622885}" type="datetimeFigureOut">
              <a:rPr lang="ru-RU" smtClean="0"/>
              <a:pPr/>
              <a:t>03.03.2024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F16C53-B6B7-4EA3-B744-1656F0350728}" type="slidenum">
              <a:rPr lang="ru-RU" smtClean="0"/>
              <a:pPr/>
              <a:t>‹#›</a:t>
            </a:fld>
            <a:endParaRPr lang="ru-RU"/>
          </a:p>
        </p:txBody>
      </p:sp>
    </p:spTree>
    <p:extLst>
      <p:ext uri="{BB962C8B-B14F-4D97-AF65-F5344CB8AC3E}">
        <p14:creationId xmlns:p14="http://schemas.microsoft.com/office/powerpoint/2010/main" val="2264096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F7CC5119-8C67-4378-9147-43DFA2622885}" type="datetimeFigureOut">
              <a:rPr lang="ru-RU" smtClean="0"/>
              <a:pPr/>
              <a:t>03.03.2024</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F16C53-B6B7-4EA3-B744-1656F0350728}" type="slidenum">
              <a:rPr lang="ru-RU" smtClean="0"/>
              <a:pPr/>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34135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F7CC5119-8C67-4378-9147-43DFA2622885}" type="datetimeFigureOut">
              <a:rPr lang="ru-RU" smtClean="0"/>
              <a:pPr/>
              <a:t>03.03.2024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F16C53-B6B7-4EA3-B744-1656F0350728}" type="slidenum">
              <a:rPr lang="ru-RU" smtClean="0"/>
              <a:pPr/>
              <a:t>‹#›</a:t>
            </a:fld>
            <a:endParaRPr lang="ru-RU"/>
          </a:p>
        </p:txBody>
      </p:sp>
    </p:spTree>
    <p:extLst>
      <p:ext uri="{BB962C8B-B14F-4D97-AF65-F5344CB8AC3E}">
        <p14:creationId xmlns:p14="http://schemas.microsoft.com/office/powerpoint/2010/main" val="3224924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7CC5119-8C67-4378-9147-43DFA2622885}" type="datetimeFigureOut">
              <a:rPr lang="ru-RU" smtClean="0"/>
              <a:pPr/>
              <a:t>03.03.2024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FF16C53-B6B7-4EA3-B744-1656F0350728}" type="slidenum">
              <a:rPr lang="ru-RU" smtClean="0"/>
              <a:pPr/>
              <a:t>‹#›</a:t>
            </a:fld>
            <a:endParaRPr lang="ru-RU"/>
          </a:p>
        </p:txBody>
      </p:sp>
    </p:spTree>
    <p:extLst>
      <p:ext uri="{BB962C8B-B14F-4D97-AF65-F5344CB8AC3E}">
        <p14:creationId xmlns:p14="http://schemas.microsoft.com/office/powerpoint/2010/main" val="3217574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7CC5119-8C67-4378-9147-43DFA2622885}" type="datetimeFigureOut">
              <a:rPr lang="ru-RU" smtClean="0"/>
              <a:pPr/>
              <a:t>03.03.2024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FF16C53-B6B7-4EA3-B744-1656F0350728}" type="slidenum">
              <a:rPr lang="ru-RU" smtClean="0"/>
              <a:pPr/>
              <a:t>‹#›</a:t>
            </a:fld>
            <a:endParaRPr lang="ru-RU"/>
          </a:p>
        </p:txBody>
      </p:sp>
    </p:spTree>
    <p:extLst>
      <p:ext uri="{BB962C8B-B14F-4D97-AF65-F5344CB8AC3E}">
        <p14:creationId xmlns:p14="http://schemas.microsoft.com/office/powerpoint/2010/main" val="1425902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7CC5119-8C67-4378-9147-43DFA2622885}" type="datetimeFigureOut">
              <a:rPr lang="ru-RU" smtClean="0"/>
              <a:pPr/>
              <a:t>03.03.2024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FF16C53-B6B7-4EA3-B744-1656F0350728}" type="slidenum">
              <a:rPr lang="ru-RU" smtClean="0"/>
              <a:pPr/>
              <a:t>‹#›</a:t>
            </a:fld>
            <a:endParaRPr lang="ru-RU"/>
          </a:p>
        </p:txBody>
      </p:sp>
    </p:spTree>
    <p:extLst>
      <p:ext uri="{BB962C8B-B14F-4D97-AF65-F5344CB8AC3E}">
        <p14:creationId xmlns:p14="http://schemas.microsoft.com/office/powerpoint/2010/main" val="3884557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7CC5119-8C67-4378-9147-43DFA2622885}" type="datetimeFigureOut">
              <a:rPr lang="ru-RU" smtClean="0"/>
              <a:pPr/>
              <a:t>03.03.2024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FF16C53-B6B7-4EA3-B744-1656F0350728}" type="slidenum">
              <a:rPr lang="ru-RU" smtClean="0"/>
              <a:pPr/>
              <a:t>‹#›</a:t>
            </a:fld>
            <a:endParaRPr lang="ru-RU"/>
          </a:p>
        </p:txBody>
      </p:sp>
    </p:spTree>
    <p:extLst>
      <p:ext uri="{BB962C8B-B14F-4D97-AF65-F5344CB8AC3E}">
        <p14:creationId xmlns:p14="http://schemas.microsoft.com/office/powerpoint/2010/main" val="3678655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7CC5119-8C67-4378-9147-43DFA2622885}" type="datetimeFigureOut">
              <a:rPr lang="ru-RU" smtClean="0"/>
              <a:pPr/>
              <a:t>03.03.2024</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FF16C53-B6B7-4EA3-B744-1656F0350728}" type="slidenum">
              <a:rPr lang="ru-RU" smtClean="0"/>
              <a:pPr/>
              <a:t>‹#›</a:t>
            </a:fld>
            <a:endParaRPr lang="ru-RU"/>
          </a:p>
        </p:txBody>
      </p:sp>
    </p:spTree>
    <p:extLst>
      <p:ext uri="{BB962C8B-B14F-4D97-AF65-F5344CB8AC3E}">
        <p14:creationId xmlns:p14="http://schemas.microsoft.com/office/powerpoint/2010/main" val="1183108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7CC5119-8C67-4378-9147-43DFA2622885}" type="datetimeFigureOut">
              <a:rPr lang="ru-RU" smtClean="0"/>
              <a:pPr/>
              <a:t>03.03.2024</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FF16C53-B6B7-4EA3-B744-1656F0350728}" type="slidenum">
              <a:rPr lang="ru-RU" smtClean="0"/>
              <a:pPr/>
              <a:t>‹#›</a:t>
            </a:fld>
            <a:endParaRPr lang="ru-RU"/>
          </a:p>
        </p:txBody>
      </p:sp>
    </p:spTree>
    <p:extLst>
      <p:ext uri="{BB962C8B-B14F-4D97-AF65-F5344CB8AC3E}">
        <p14:creationId xmlns:p14="http://schemas.microsoft.com/office/powerpoint/2010/main" val="3312212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7CC5119-8C67-4378-9147-43DFA2622885}" type="datetimeFigureOut">
              <a:rPr lang="ru-RU" smtClean="0"/>
              <a:pPr/>
              <a:t>03.03.2024</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FF16C53-B6B7-4EA3-B744-1656F0350728}" type="slidenum">
              <a:rPr lang="ru-RU" smtClean="0"/>
              <a:pPr/>
              <a:t>‹#›</a:t>
            </a:fld>
            <a:endParaRPr lang="ru-RU"/>
          </a:p>
        </p:txBody>
      </p:sp>
    </p:spTree>
    <p:extLst>
      <p:ext uri="{BB962C8B-B14F-4D97-AF65-F5344CB8AC3E}">
        <p14:creationId xmlns:p14="http://schemas.microsoft.com/office/powerpoint/2010/main" val="3634762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C5119-8C67-4378-9147-43DFA2622885}" type="datetimeFigureOut">
              <a:rPr lang="ru-RU" smtClean="0"/>
              <a:pPr/>
              <a:t>03.03.2024</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FF16C53-B6B7-4EA3-B744-1656F0350728}" type="slidenum">
              <a:rPr lang="ru-RU" smtClean="0"/>
              <a:pPr/>
              <a:t>‹#›</a:t>
            </a:fld>
            <a:endParaRPr lang="ru-RU"/>
          </a:p>
        </p:txBody>
      </p:sp>
    </p:spTree>
    <p:extLst>
      <p:ext uri="{BB962C8B-B14F-4D97-AF65-F5344CB8AC3E}">
        <p14:creationId xmlns:p14="http://schemas.microsoft.com/office/powerpoint/2010/main" val="3879214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7CC5119-8C67-4378-9147-43DFA2622885}" type="datetimeFigureOut">
              <a:rPr lang="ru-RU" smtClean="0"/>
              <a:pPr/>
              <a:t>03.03.2024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FF16C53-B6B7-4EA3-B744-1656F0350728}" type="slidenum">
              <a:rPr lang="ru-RU" smtClean="0"/>
              <a:pPr/>
              <a:t>‹#›</a:t>
            </a:fld>
            <a:endParaRPr lang="ru-RU"/>
          </a:p>
        </p:txBody>
      </p:sp>
    </p:spTree>
    <p:extLst>
      <p:ext uri="{BB962C8B-B14F-4D97-AF65-F5344CB8AC3E}">
        <p14:creationId xmlns:p14="http://schemas.microsoft.com/office/powerpoint/2010/main" val="3393540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7CC5119-8C67-4378-9147-43DFA2622885}" type="datetimeFigureOut">
              <a:rPr lang="ru-RU" smtClean="0"/>
              <a:pPr/>
              <a:t>03.03.2024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FF16C53-B6B7-4EA3-B744-1656F0350728}" type="slidenum">
              <a:rPr lang="ru-RU" smtClean="0"/>
              <a:pPr/>
              <a:t>‹#›</a:t>
            </a:fld>
            <a:endParaRPr lang="ru-RU"/>
          </a:p>
        </p:txBody>
      </p:sp>
    </p:spTree>
    <p:extLst>
      <p:ext uri="{BB962C8B-B14F-4D97-AF65-F5344CB8AC3E}">
        <p14:creationId xmlns:p14="http://schemas.microsoft.com/office/powerpoint/2010/main" val="2747298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7CC5119-8C67-4378-9147-43DFA2622885}" type="datetimeFigureOut">
              <a:rPr lang="ru-RU" smtClean="0"/>
              <a:pPr/>
              <a:t>03.03.2024</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FF16C53-B6B7-4EA3-B744-1656F0350728}" type="slidenum">
              <a:rPr lang="ru-RU" smtClean="0"/>
              <a:pPr/>
              <a:t>‹#›</a:t>
            </a:fld>
            <a:endParaRPr lang="ru-RU"/>
          </a:p>
        </p:txBody>
      </p:sp>
    </p:spTree>
    <p:extLst>
      <p:ext uri="{BB962C8B-B14F-4D97-AF65-F5344CB8AC3E}">
        <p14:creationId xmlns:p14="http://schemas.microsoft.com/office/powerpoint/2010/main" val="3966085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9262" y="195147"/>
            <a:ext cx="11271753" cy="2262781"/>
          </a:xfrm>
        </p:spPr>
        <p:txBody>
          <a:bodyPr>
            <a:normAutofit fontScale="90000"/>
          </a:bodyPr>
          <a:lstStyle/>
          <a:p>
            <a:pPr algn="ctr" fontAlgn="base"/>
            <a:r>
              <a:rPr lang="ru-RU" dirty="0" smtClean="0">
                <a:solidFill>
                  <a:srgbClr val="333333"/>
                </a:solidFill>
                <a:latin typeface="Montserrat"/>
              </a:rPr>
              <a:t>   </a:t>
            </a:r>
            <a:r>
              <a:rPr lang="ru-RU" b="1" dirty="0" smtClean="0">
                <a:solidFill>
                  <a:schemeClr val="tx1">
                    <a:lumMod val="65000"/>
                    <a:lumOff val="35000"/>
                  </a:schemeClr>
                </a:solidFill>
                <a:latin typeface="Montserrat"/>
              </a:rPr>
              <a:t>Самое </a:t>
            </a:r>
            <a:r>
              <a:rPr lang="ru-RU" b="1" dirty="0">
                <a:solidFill>
                  <a:schemeClr val="tx1">
                    <a:lumMod val="65000"/>
                    <a:lumOff val="35000"/>
                  </a:schemeClr>
                </a:solidFill>
                <a:latin typeface="Montserrat"/>
              </a:rPr>
              <a:t>«вкусное» </a:t>
            </a:r>
            <a:r>
              <a:rPr lang="ru-RU" b="1" dirty="0" smtClean="0">
                <a:solidFill>
                  <a:schemeClr val="tx1">
                    <a:lumMod val="65000"/>
                    <a:lumOff val="35000"/>
                  </a:schemeClr>
                </a:solidFill>
                <a:latin typeface="Montserrat"/>
              </a:rPr>
              <a:t/>
            </a:r>
            <a:br>
              <a:rPr lang="ru-RU" b="1" dirty="0" smtClean="0">
                <a:solidFill>
                  <a:schemeClr val="tx1">
                    <a:lumMod val="65000"/>
                    <a:lumOff val="35000"/>
                  </a:schemeClr>
                </a:solidFill>
                <a:latin typeface="Montserrat"/>
              </a:rPr>
            </a:br>
            <a:r>
              <a:rPr lang="ru-RU" b="1" dirty="0" smtClean="0">
                <a:solidFill>
                  <a:schemeClr val="tx1">
                    <a:lumMod val="65000"/>
                    <a:lumOff val="35000"/>
                  </a:schemeClr>
                </a:solidFill>
                <a:latin typeface="Montserrat"/>
              </a:rPr>
              <a:t>путешествие </a:t>
            </a:r>
            <a:r>
              <a:rPr lang="ru-RU" b="1" dirty="0">
                <a:solidFill>
                  <a:schemeClr val="tx1">
                    <a:lumMod val="65000"/>
                    <a:lumOff val="35000"/>
                  </a:schemeClr>
                </a:solidFill>
                <a:latin typeface="Montserrat"/>
              </a:rPr>
              <a:t>в Беларусь</a:t>
            </a:r>
            <a:r>
              <a:rPr lang="ru-RU" dirty="0">
                <a:solidFill>
                  <a:schemeClr val="tx1">
                    <a:lumMod val="65000"/>
                    <a:lumOff val="35000"/>
                  </a:schemeClr>
                </a:solidFill>
                <a:latin typeface="Montserrat"/>
              </a:rPr>
              <a:t/>
            </a:r>
            <a:br>
              <a:rPr lang="ru-RU" dirty="0">
                <a:solidFill>
                  <a:schemeClr val="tx1">
                    <a:lumMod val="65000"/>
                    <a:lumOff val="35000"/>
                  </a:schemeClr>
                </a:solidFill>
                <a:latin typeface="Montserrat"/>
              </a:rPr>
            </a:br>
            <a:endParaRPr lang="ru-RU" dirty="0">
              <a:solidFill>
                <a:schemeClr val="tx1">
                  <a:lumMod val="65000"/>
                  <a:lumOff val="35000"/>
                </a:schemeClr>
              </a:solidFill>
            </a:endParaRPr>
          </a:p>
        </p:txBody>
      </p:sp>
      <p:pic>
        <p:nvPicPr>
          <p:cNvPr id="4" name="Рисунок 3"/>
          <p:cNvPicPr>
            <a:picLocks noChangeAspect="1"/>
          </p:cNvPicPr>
          <p:nvPr/>
        </p:nvPicPr>
        <p:blipFill>
          <a:blip r:embed="rId2"/>
          <a:stretch>
            <a:fillRect/>
          </a:stretch>
        </p:blipFill>
        <p:spPr>
          <a:xfrm>
            <a:off x="4579407" y="2071811"/>
            <a:ext cx="6556541" cy="4376492"/>
          </a:xfrm>
          <a:prstGeom prst="rect">
            <a:avLst/>
          </a:prstGeom>
        </p:spPr>
      </p:pic>
    </p:spTree>
    <p:extLst>
      <p:ext uri="{BB962C8B-B14F-4D97-AF65-F5344CB8AC3E}">
        <p14:creationId xmlns:p14="http://schemas.microsoft.com/office/powerpoint/2010/main" val="1574510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6650" y="149097"/>
            <a:ext cx="8911687" cy="1280890"/>
          </a:xfrm>
        </p:spPr>
        <p:txBody>
          <a:bodyPr/>
          <a:lstStyle/>
          <a:p>
            <a:pPr algn="ctr"/>
            <a:r>
              <a:rPr lang="ru-RU" dirty="0">
                <a:solidFill>
                  <a:srgbClr val="4B4B4B"/>
                </a:solidFill>
                <a:latin typeface="Rubik"/>
              </a:rPr>
              <a:t>Гомель: </a:t>
            </a:r>
            <a:r>
              <a:rPr lang="ru-RU" dirty="0" smtClean="0">
                <a:solidFill>
                  <a:srgbClr val="4B4B4B"/>
                </a:solidFill>
                <a:latin typeface="Rubik"/>
              </a:rPr>
              <a:t/>
            </a:r>
            <a:br>
              <a:rPr lang="ru-RU" dirty="0" smtClean="0">
                <a:solidFill>
                  <a:srgbClr val="4B4B4B"/>
                </a:solidFill>
                <a:latin typeface="Rubik"/>
              </a:rPr>
            </a:br>
            <a:r>
              <a:rPr lang="ru-RU" dirty="0" smtClean="0">
                <a:solidFill>
                  <a:srgbClr val="4B4B4B"/>
                </a:solidFill>
                <a:latin typeface="Rubik"/>
              </a:rPr>
              <a:t>сгущенка</a:t>
            </a:r>
            <a:r>
              <a:rPr lang="ru-RU" dirty="0">
                <a:solidFill>
                  <a:srgbClr val="4B4B4B"/>
                </a:solidFill>
                <a:latin typeface="Rubik"/>
              </a:rPr>
              <a:t>, как в детстве, и рыбные галки</a:t>
            </a:r>
            <a:endParaRPr lang="ru-RU" dirty="0"/>
          </a:p>
        </p:txBody>
      </p:sp>
      <p:sp>
        <p:nvSpPr>
          <p:cNvPr id="3" name="Объект 2"/>
          <p:cNvSpPr>
            <a:spLocks noGrp="1"/>
          </p:cNvSpPr>
          <p:nvPr>
            <p:ph idx="1"/>
          </p:nvPr>
        </p:nvSpPr>
        <p:spPr>
          <a:xfrm>
            <a:off x="439778" y="1492331"/>
            <a:ext cx="11423672" cy="4967845"/>
          </a:xfrm>
        </p:spPr>
        <p:txBody>
          <a:bodyPr>
            <a:normAutofit/>
          </a:bodyPr>
          <a:lstStyle/>
          <a:p>
            <a:pPr algn="just" fontAlgn="base"/>
            <a:r>
              <a:rPr lang="ru-RU" sz="2000" dirty="0"/>
              <a:t>В Гомельской области находится, пожалуй, самый «сладкий» город в Беларуси – Рогачев, где с 30-х годов прошлого века делают известную на всем постсоветском пространстве сгущенку. Кстати, говорят, что качество местного продукта и сегодня столь же высокое, как во времена СССР, а вкус – тот самый, совсем, как в детстве. Каждый день комбинат перерабатывает более 600 тонн молока, из которого сейчас делают не только молочные консервы, но и сыры, йогурты, творожки. Но брендом, конечно же, по-прежнему остается сгущенка, так что без знаменитой баночки отсюда еще ни один турист не уезжал.</a:t>
            </a:r>
          </a:p>
          <a:p>
            <a:pPr algn="just" fontAlgn="base"/>
            <a:r>
              <a:rPr lang="ru-RU" sz="2000" dirty="0"/>
              <a:t>А еще Гомельская земля славится своими рыбными </a:t>
            </a:r>
            <a:endParaRPr lang="ru-RU" sz="2000" dirty="0" smtClean="0"/>
          </a:p>
          <a:p>
            <a:pPr marL="0" indent="0" algn="just" fontAlgn="base">
              <a:buNone/>
            </a:pPr>
            <a:r>
              <a:rPr lang="ru-RU" sz="2000" dirty="0" smtClean="0"/>
              <a:t>блюдами </a:t>
            </a:r>
            <a:r>
              <a:rPr lang="ru-RU" sz="2000" dirty="0"/>
              <a:t>– рек ведь здесь протекает немало. Например, </a:t>
            </a:r>
            <a:endParaRPr lang="ru-RU" sz="2000" dirty="0" smtClean="0"/>
          </a:p>
          <a:p>
            <a:pPr marL="0" indent="0" algn="just" fontAlgn="base">
              <a:buNone/>
            </a:pPr>
            <a:r>
              <a:rPr lang="ru-RU" sz="2000" dirty="0" smtClean="0"/>
              <a:t>стоит </a:t>
            </a:r>
            <a:r>
              <a:rPr lang="ru-RU" sz="2000" dirty="0"/>
              <a:t>попробовать так называемые «галки» - рыбные клецки</a:t>
            </a:r>
            <a:r>
              <a:rPr lang="ru-RU" sz="2000" dirty="0" smtClean="0"/>
              <a:t>,</a:t>
            </a:r>
          </a:p>
          <a:p>
            <a:pPr marL="0" indent="0" algn="just" fontAlgn="base">
              <a:buNone/>
            </a:pPr>
            <a:r>
              <a:rPr lang="ru-RU" sz="2000" dirty="0" smtClean="0"/>
              <a:t>которые </a:t>
            </a:r>
            <a:r>
              <a:rPr lang="ru-RU" sz="2000" dirty="0"/>
              <a:t>варят в бульоне из плавников.</a:t>
            </a:r>
          </a:p>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4617" y="3818513"/>
            <a:ext cx="2790701" cy="2790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3743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1">
                    <a:lumMod val="50000"/>
                  </a:schemeClr>
                </a:solidFill>
              </a:rPr>
              <a:t>ПОДУМАЙ И ПРАВИЛЬНО ОТВЕТЬ</a:t>
            </a:r>
            <a:endParaRPr lang="ru-RU" b="1" dirty="0">
              <a:solidFill>
                <a:schemeClr val="accent1">
                  <a:lumMod val="50000"/>
                </a:schemeClr>
              </a:solidFill>
            </a:endParaRPr>
          </a:p>
        </p:txBody>
      </p:sp>
      <p:sp>
        <p:nvSpPr>
          <p:cNvPr id="3" name="Объект 2"/>
          <p:cNvSpPr>
            <a:spLocks noGrp="1"/>
          </p:cNvSpPr>
          <p:nvPr>
            <p:ph idx="1"/>
          </p:nvPr>
        </p:nvSpPr>
        <p:spPr>
          <a:xfrm>
            <a:off x="1021277" y="1905000"/>
            <a:ext cx="10960925" cy="4006222"/>
          </a:xfrm>
        </p:spPr>
        <p:txBody>
          <a:bodyPr>
            <a:normAutofit/>
          </a:bodyPr>
          <a:lstStyle/>
          <a:p>
            <a:pPr fontAlgn="base"/>
            <a:r>
              <a:rPr lang="ru-RU" sz="2400" dirty="0" smtClean="0">
                <a:solidFill>
                  <a:srgbClr val="4B4B4B"/>
                </a:solidFill>
                <a:latin typeface="Rubik"/>
              </a:rPr>
              <a:t>Назовите виды тепловой обработки, которые применяют при приготовлении белорусских блюд.</a:t>
            </a:r>
          </a:p>
          <a:p>
            <a:pPr fontAlgn="base"/>
            <a:r>
              <a:rPr lang="ru-RU" sz="2400" dirty="0" smtClean="0">
                <a:solidFill>
                  <a:srgbClr val="4B4B4B"/>
                </a:solidFill>
                <a:latin typeface="Rubik"/>
              </a:rPr>
              <a:t>О названии какого блюда идёт речь: «Своеобразные </a:t>
            </a:r>
            <a:r>
              <a:rPr lang="ru-RU" sz="2400" dirty="0">
                <a:solidFill>
                  <a:srgbClr val="4B4B4B"/>
                </a:solidFill>
                <a:latin typeface="Rubik"/>
              </a:rPr>
              <a:t>жареные на сковороде оладьи из тертого картофеля и лука. Иногда их готовят с добавлением муки и яиц. Подаются со сметаной или топленым </a:t>
            </a:r>
            <a:r>
              <a:rPr lang="ru-RU" sz="2400">
                <a:solidFill>
                  <a:srgbClr val="4B4B4B"/>
                </a:solidFill>
                <a:latin typeface="Rubik"/>
              </a:rPr>
              <a:t>свиным </a:t>
            </a:r>
            <a:r>
              <a:rPr lang="ru-RU" sz="2400" smtClean="0">
                <a:solidFill>
                  <a:srgbClr val="4B4B4B"/>
                </a:solidFill>
                <a:latin typeface="Rubik"/>
              </a:rPr>
              <a:t>салом».</a:t>
            </a:r>
            <a:endParaRPr lang="ru-RU" sz="2400" dirty="0" smtClean="0">
              <a:solidFill>
                <a:srgbClr val="4B4B4B"/>
              </a:solidFill>
              <a:latin typeface="Rubik"/>
            </a:endParaRPr>
          </a:p>
          <a:p>
            <a:pPr fontAlgn="base"/>
            <a:r>
              <a:rPr lang="ru-RU" sz="2400" dirty="0" smtClean="0">
                <a:solidFill>
                  <a:srgbClr val="4B4B4B"/>
                </a:solidFill>
                <a:latin typeface="Rubik"/>
              </a:rPr>
              <a:t>В каком городе Беларуси проходит сырный фестиваль?</a:t>
            </a:r>
          </a:p>
          <a:p>
            <a:pPr fontAlgn="base"/>
            <a:r>
              <a:rPr lang="ru-RU" sz="2400" dirty="0" smtClean="0">
                <a:solidFill>
                  <a:srgbClr val="4B4B4B"/>
                </a:solidFill>
                <a:latin typeface="Rubik"/>
              </a:rPr>
              <a:t>Чем славится </a:t>
            </a:r>
            <a:r>
              <a:rPr lang="ru-RU" sz="2400" dirty="0" err="1" smtClean="0">
                <a:solidFill>
                  <a:srgbClr val="4B4B4B"/>
                </a:solidFill>
                <a:latin typeface="Rubik"/>
              </a:rPr>
              <a:t>Глубокский</a:t>
            </a:r>
            <a:r>
              <a:rPr lang="ru-RU" sz="2400" dirty="0" smtClean="0">
                <a:solidFill>
                  <a:srgbClr val="4B4B4B"/>
                </a:solidFill>
                <a:latin typeface="Rubik"/>
              </a:rPr>
              <a:t> район?</a:t>
            </a:r>
          </a:p>
          <a:p>
            <a:pPr fontAlgn="base"/>
            <a:r>
              <a:rPr lang="ru-RU" sz="2400" dirty="0" smtClean="0">
                <a:solidFill>
                  <a:srgbClr val="4B4B4B"/>
                </a:solidFill>
                <a:latin typeface="Rubik"/>
              </a:rPr>
              <a:t>Назовите самый «сладкий» город в Беларуси.</a:t>
            </a:r>
          </a:p>
          <a:p>
            <a:pPr fontAlgn="base"/>
            <a:endParaRPr lang="ru-RU" dirty="0">
              <a:solidFill>
                <a:srgbClr val="4B4B4B"/>
              </a:solidFill>
              <a:latin typeface="Rubik"/>
            </a:endParaRPr>
          </a:p>
          <a:p>
            <a:endParaRPr lang="ru-RU" dirty="0"/>
          </a:p>
        </p:txBody>
      </p:sp>
    </p:spTree>
    <p:extLst>
      <p:ext uri="{BB962C8B-B14F-4D97-AF65-F5344CB8AC3E}">
        <p14:creationId xmlns:p14="http://schemas.microsoft.com/office/powerpoint/2010/main" val="16733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txBox="1">
            <a:spLocks/>
          </p:cNvSpPr>
          <p:nvPr/>
        </p:nvSpPr>
        <p:spPr>
          <a:xfrm>
            <a:off x="2992582" y="320634"/>
            <a:ext cx="8930245" cy="653736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fontAlgn="base"/>
            <a:r>
              <a:rPr lang="ru-RU" sz="2400" dirty="0" smtClean="0"/>
              <a:t>Главная особенность белорусской кухни – сложная и довольно длительная обработка продуктов. Здесь вам и обжаривание, и тушение, и варка могут чередоваться в одном блюде, которое в финале предлагается еще и потомить. Кроме картошки, любят белорусы и другие овощи – бобовые, капусту, уважают грибы во всех видах, а еще часто используют при готовке муку. Из мяса предпочтение отдается свинине, популярны различные домашние колбасы. А вот молока в чистом виде на традиционном белорусском столе вы, скорее всего, не встретите – молочные продукты по местным традициям используются чаще в качестве ингредиентов в приготовлении сложных блюд, но не подаются отдельно. Немного у белорусов и сладостей – роль десертов обычно выполняют мед, варенье или ягодный кисель, а также напитки, например, сладкий квас.</a:t>
            </a:r>
          </a:p>
          <a:p>
            <a:endParaRPr lang="ru-RU"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432" y="1481858"/>
            <a:ext cx="3025033" cy="2465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4596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9777" y="220349"/>
            <a:ext cx="10173049" cy="1280890"/>
          </a:xfrm>
        </p:spPr>
        <p:txBody>
          <a:bodyPr>
            <a:normAutofit/>
          </a:bodyPr>
          <a:lstStyle/>
          <a:p>
            <a:r>
              <a:rPr lang="ru-RU" dirty="0">
                <a:solidFill>
                  <a:srgbClr val="4B4B4B"/>
                </a:solidFill>
                <a:latin typeface="Rubik"/>
              </a:rPr>
              <a:t>Не только картошка: пять блюд белорусской кухни, которые нужно попробовать</a:t>
            </a:r>
            <a:endParaRPr lang="ru-RU" dirty="0"/>
          </a:p>
        </p:txBody>
      </p:sp>
      <p:sp>
        <p:nvSpPr>
          <p:cNvPr id="5" name="Объект 2"/>
          <p:cNvSpPr>
            <a:spLocks noGrp="1"/>
          </p:cNvSpPr>
          <p:nvPr>
            <p:ph idx="1"/>
          </p:nvPr>
        </p:nvSpPr>
        <p:spPr>
          <a:xfrm>
            <a:off x="629391" y="1686296"/>
            <a:ext cx="11412187" cy="4963886"/>
          </a:xfrm>
        </p:spPr>
        <p:txBody>
          <a:bodyPr>
            <a:normAutofit fontScale="85000" lnSpcReduction="10000"/>
          </a:bodyPr>
          <a:lstStyle/>
          <a:p>
            <a:pPr fontAlgn="base"/>
            <a:r>
              <a:rPr lang="ru-RU" sz="2400" dirty="0" err="1">
                <a:solidFill>
                  <a:srgbClr val="4B4B4B"/>
                </a:solidFill>
                <a:latin typeface="Rubik"/>
              </a:rPr>
              <a:t>Драники</a:t>
            </a:r>
            <a:r>
              <a:rPr lang="ru-RU" sz="2400" dirty="0">
                <a:solidFill>
                  <a:srgbClr val="4B4B4B"/>
                </a:solidFill>
                <a:latin typeface="Rubik"/>
              </a:rPr>
              <a:t>. Своеобразные жареные на сковороде оладьи из тертого картофеля и лука. Иногда их готовят с добавлением муки и яиц. Подаются со сметаной или топленым свиным салом.</a:t>
            </a:r>
          </a:p>
          <a:p>
            <a:pPr fontAlgn="base"/>
            <a:r>
              <a:rPr lang="ru-RU" sz="2400" dirty="0">
                <a:solidFill>
                  <a:srgbClr val="4B4B4B"/>
                </a:solidFill>
                <a:latin typeface="Rubik"/>
              </a:rPr>
              <a:t>Свекольник. Холодный суп из свеклы. Ее сначала отваривают до готовности с небольшим количеством свекольный ботвы, а уже потом в остывший бульон добавляют остальные овощи (редис, огурцы, зелень), нарезанные вареные яйца и квас.</a:t>
            </a:r>
          </a:p>
          <a:p>
            <a:pPr fontAlgn="base"/>
            <a:r>
              <a:rPr lang="ru-RU" sz="2400" dirty="0" err="1">
                <a:solidFill>
                  <a:srgbClr val="4B4B4B"/>
                </a:solidFill>
                <a:latin typeface="Rubik"/>
              </a:rPr>
              <a:t>Верашчака</a:t>
            </a:r>
            <a:r>
              <a:rPr lang="ru-RU" sz="2400" dirty="0">
                <a:solidFill>
                  <a:srgbClr val="4B4B4B"/>
                </a:solidFill>
                <a:latin typeface="Rubik"/>
              </a:rPr>
              <a:t>. Может быть как соусом к </a:t>
            </a:r>
            <a:r>
              <a:rPr lang="ru-RU" sz="2400" dirty="0" err="1">
                <a:solidFill>
                  <a:srgbClr val="4B4B4B"/>
                </a:solidFill>
                <a:latin typeface="Rubik"/>
              </a:rPr>
              <a:t>драникам</a:t>
            </a:r>
            <a:r>
              <a:rPr lang="ru-RU" sz="2400" dirty="0">
                <a:solidFill>
                  <a:srgbClr val="4B4B4B"/>
                </a:solidFill>
                <a:latin typeface="Rubik"/>
              </a:rPr>
              <a:t>, так и самостоятельным блюдом. Свиная грудинка обжаривается с луком и специями, после чего заливается хлебным квасом и тушится.</a:t>
            </a:r>
          </a:p>
          <a:p>
            <a:pPr fontAlgn="base"/>
            <a:r>
              <a:rPr lang="ru-RU" sz="2400" dirty="0">
                <a:solidFill>
                  <a:srgbClr val="4B4B4B"/>
                </a:solidFill>
                <a:latin typeface="Rubik"/>
              </a:rPr>
              <a:t>Налистники. Пекут классические тонкие блинчики, в которые потом заворачивают начинку – сыр или творог. Блинчик сворачивается вчетверо и опять жарится на сковороде. В финале обжаренные блины складывают в горшок, поливают сметаной и еще некоторое время тушат в духовке или печи.</a:t>
            </a:r>
          </a:p>
          <a:p>
            <a:pPr fontAlgn="base"/>
            <a:r>
              <a:rPr lang="ru-RU" sz="2400" dirty="0" err="1">
                <a:solidFill>
                  <a:srgbClr val="4B4B4B"/>
                </a:solidFill>
                <a:latin typeface="Rubik"/>
              </a:rPr>
              <a:t>Крамбамбуля</a:t>
            </a:r>
            <a:r>
              <a:rPr lang="ru-RU" sz="2400" dirty="0">
                <a:solidFill>
                  <a:srgbClr val="4B4B4B"/>
                </a:solidFill>
                <a:latin typeface="Rubik"/>
              </a:rPr>
              <a:t>. Довольно крепкая алкогольная настойка на пряностях (корица, гвоздика, мускатный орех, перец). Приобретает тонкий аромат и неожиданно мягкий вкус. </a:t>
            </a:r>
          </a:p>
          <a:p>
            <a:endParaRPr lang="ru-RU" dirty="0"/>
          </a:p>
        </p:txBody>
      </p:sp>
    </p:spTree>
    <p:extLst>
      <p:ext uri="{BB962C8B-B14F-4D97-AF65-F5344CB8AC3E}">
        <p14:creationId xmlns:p14="http://schemas.microsoft.com/office/powerpoint/2010/main" val="3347841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16925" y="308758"/>
            <a:ext cx="10165278" cy="2196936"/>
          </a:xfrm>
        </p:spPr>
        <p:txBody>
          <a:bodyPr>
            <a:normAutofit fontScale="90000"/>
          </a:bodyPr>
          <a:lstStyle/>
          <a:p>
            <a:pPr fontAlgn="base"/>
            <a:r>
              <a:rPr lang="ru-RU" dirty="0" smtClean="0">
                <a:solidFill>
                  <a:schemeClr val="tx1">
                    <a:lumMod val="65000"/>
                    <a:lumOff val="35000"/>
                  </a:schemeClr>
                </a:solidFill>
                <a:latin typeface="Montserrat"/>
              </a:rPr>
              <a:t>Карта гастрономических </a:t>
            </a:r>
            <a:r>
              <a:rPr lang="ru-RU" dirty="0">
                <a:solidFill>
                  <a:schemeClr val="tx1">
                    <a:lumMod val="65000"/>
                    <a:lumOff val="35000"/>
                  </a:schemeClr>
                </a:solidFill>
                <a:latin typeface="Montserrat"/>
              </a:rPr>
              <a:t>достопримечательностей </a:t>
            </a:r>
            <a:r>
              <a:rPr lang="ru-RU" dirty="0" smtClean="0">
                <a:solidFill>
                  <a:schemeClr val="tx1">
                    <a:lumMod val="65000"/>
                    <a:lumOff val="35000"/>
                  </a:schemeClr>
                </a:solidFill>
                <a:latin typeface="Montserrat"/>
              </a:rPr>
              <a:t/>
            </a:r>
            <a:br>
              <a:rPr lang="ru-RU" dirty="0" smtClean="0">
                <a:solidFill>
                  <a:schemeClr val="tx1">
                    <a:lumMod val="65000"/>
                    <a:lumOff val="35000"/>
                  </a:schemeClr>
                </a:solidFill>
                <a:latin typeface="Montserrat"/>
              </a:rPr>
            </a:br>
            <a:r>
              <a:rPr lang="ru-RU" dirty="0" smtClean="0">
                <a:solidFill>
                  <a:schemeClr val="tx1">
                    <a:lumMod val="65000"/>
                    <a:lumOff val="35000"/>
                  </a:schemeClr>
                </a:solidFill>
                <a:latin typeface="Montserrat"/>
              </a:rPr>
              <a:t>в </a:t>
            </a:r>
            <a:r>
              <a:rPr lang="ru-RU" dirty="0">
                <a:solidFill>
                  <a:schemeClr val="tx1">
                    <a:lumMod val="65000"/>
                    <a:lumOff val="35000"/>
                  </a:schemeClr>
                </a:solidFill>
                <a:latin typeface="Montserrat"/>
              </a:rPr>
              <a:t>разных уголках </a:t>
            </a:r>
            <a:r>
              <a:rPr lang="ru-RU" dirty="0" smtClean="0">
                <a:solidFill>
                  <a:schemeClr val="tx1">
                    <a:lumMod val="65000"/>
                    <a:lumOff val="35000"/>
                  </a:schemeClr>
                </a:solidFill>
                <a:latin typeface="Montserrat"/>
              </a:rPr>
              <a:t>республики Беларусь</a:t>
            </a:r>
            <a:r>
              <a:rPr lang="ru-RU" dirty="0">
                <a:solidFill>
                  <a:schemeClr val="accent1">
                    <a:lumMod val="50000"/>
                  </a:schemeClr>
                </a:solidFill>
                <a:latin typeface="Montserrat"/>
              </a:rPr>
              <a:t/>
            </a:r>
            <a:br>
              <a:rPr lang="ru-RU" dirty="0">
                <a:solidFill>
                  <a:schemeClr val="accent1">
                    <a:lumMod val="50000"/>
                  </a:schemeClr>
                </a:solidFill>
                <a:latin typeface="Montserrat"/>
              </a:rPr>
            </a:br>
            <a:endParaRPr lang="ru-RU" dirty="0">
              <a:solidFill>
                <a:schemeClr val="accent1">
                  <a:lumMod val="50000"/>
                </a:schemeClr>
              </a:solidFill>
            </a:endParaRPr>
          </a:p>
        </p:txBody>
      </p:sp>
      <p:sp>
        <p:nvSpPr>
          <p:cNvPr id="3" name="Объект 2"/>
          <p:cNvSpPr>
            <a:spLocks noGrp="1"/>
          </p:cNvSpPr>
          <p:nvPr>
            <p:ph idx="1"/>
          </p:nvPr>
        </p:nvSpPr>
        <p:spPr>
          <a:xfrm>
            <a:off x="427513" y="2375065"/>
            <a:ext cx="11554690" cy="4482935"/>
          </a:xfrm>
        </p:spPr>
        <p:txBody>
          <a:bodyPr>
            <a:normAutofit/>
          </a:bodyPr>
          <a:lstStyle/>
          <a:p>
            <a:pPr algn="just" fontAlgn="base"/>
            <a:r>
              <a:rPr lang="ru-RU" sz="2400" dirty="0" smtClean="0">
                <a:solidFill>
                  <a:schemeClr val="tx1">
                    <a:lumMod val="65000"/>
                    <a:lumOff val="35000"/>
                  </a:schemeClr>
                </a:solidFill>
              </a:rPr>
              <a:t>Если </a:t>
            </a:r>
            <a:r>
              <a:rPr lang="ru-RU" sz="2400" dirty="0">
                <a:solidFill>
                  <a:schemeClr val="tx1">
                    <a:lumMod val="65000"/>
                    <a:lumOff val="35000"/>
                  </a:schemeClr>
                </a:solidFill>
              </a:rPr>
              <a:t>до тематического фестиваля еще далеко, а приобщиться к национальной кухне хочется уже сейчас, отправляйтесь в </a:t>
            </a:r>
            <a:r>
              <a:rPr lang="ru-RU" sz="2400" dirty="0" err="1" smtClean="0">
                <a:solidFill>
                  <a:schemeClr val="tx1">
                    <a:lumMod val="65000"/>
                    <a:lumOff val="35000"/>
                  </a:schemeClr>
                </a:solidFill>
              </a:rPr>
              <a:t>гастротур</a:t>
            </a:r>
            <a:r>
              <a:rPr lang="ru-RU" sz="2400" dirty="0" smtClean="0">
                <a:solidFill>
                  <a:schemeClr val="tx1">
                    <a:lumMod val="65000"/>
                    <a:lumOff val="35000"/>
                  </a:schemeClr>
                </a:solidFill>
              </a:rPr>
              <a:t>: и </a:t>
            </a:r>
            <a:r>
              <a:rPr lang="ru-RU" sz="2400" dirty="0">
                <a:solidFill>
                  <a:schemeClr val="tx1">
                    <a:lumMod val="65000"/>
                    <a:lumOff val="35000"/>
                  </a:schemeClr>
                </a:solidFill>
              </a:rPr>
              <a:t>угостят, и готовить </a:t>
            </a:r>
            <a:r>
              <a:rPr lang="ru-RU" sz="2400" dirty="0" smtClean="0">
                <a:solidFill>
                  <a:schemeClr val="tx1">
                    <a:lumMod val="65000"/>
                    <a:lumOff val="35000"/>
                  </a:schemeClr>
                </a:solidFill>
              </a:rPr>
              <a:t>научат.</a:t>
            </a:r>
            <a:endParaRPr lang="ru-RU" sz="2400" dirty="0">
              <a:solidFill>
                <a:schemeClr val="tx1">
                  <a:lumMod val="65000"/>
                  <a:lumOff val="35000"/>
                </a:schemeClr>
              </a:solidFill>
            </a:endParaRPr>
          </a:p>
          <a:p>
            <a:pPr algn="just" fontAlgn="base"/>
            <a:r>
              <a:rPr lang="ru-RU" sz="2400" dirty="0" smtClean="0">
                <a:solidFill>
                  <a:schemeClr val="tx1">
                    <a:lumMod val="65000"/>
                    <a:lumOff val="35000"/>
                  </a:schemeClr>
                </a:solidFill>
              </a:rPr>
              <a:t> </a:t>
            </a:r>
            <a:r>
              <a:rPr lang="ru-RU" sz="2400" dirty="0">
                <a:solidFill>
                  <a:schemeClr val="tx1">
                    <a:lumMod val="65000"/>
                    <a:lumOff val="35000"/>
                  </a:schemeClr>
                </a:solidFill>
              </a:rPr>
              <a:t>Турфирмы предлагают несколько вариантов кулинарных маршрутов по Беларуси, среди которых есть даже недельные «вкусные» путешествия. В такой тур входят и познавательная программа, и несколько мастер-классов, и дегустации, и даже уроки этикета. В конце программы турист становится полноценным экспертом по вкусной еде, поэтому вполне логично, что ему вручают самый настоящий диплом - специалиста по белорусской кухне.</a:t>
            </a:r>
          </a:p>
          <a:p>
            <a:endParaRPr lang="ru-RU" sz="2000" dirty="0">
              <a:solidFill>
                <a:schemeClr val="accent1">
                  <a:lumMod val="50000"/>
                </a:schemeClr>
              </a:solidFill>
            </a:endParaRPr>
          </a:p>
        </p:txBody>
      </p:sp>
    </p:spTree>
    <p:extLst>
      <p:ext uri="{BB962C8B-B14F-4D97-AF65-F5344CB8AC3E}">
        <p14:creationId xmlns:p14="http://schemas.microsoft.com/office/powerpoint/2010/main" val="1204946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82871" y="349330"/>
            <a:ext cx="6202346" cy="1280890"/>
          </a:xfrm>
        </p:spPr>
        <p:txBody>
          <a:bodyPr/>
          <a:lstStyle/>
          <a:p>
            <a:pPr algn="ctr"/>
            <a:r>
              <a:rPr lang="ru-RU" dirty="0">
                <a:solidFill>
                  <a:schemeClr val="tx1">
                    <a:lumMod val="65000"/>
                    <a:lumOff val="35000"/>
                  </a:schemeClr>
                </a:solidFill>
                <a:latin typeface="Rubik"/>
              </a:rPr>
              <a:t>Минск: </a:t>
            </a:r>
            <a:r>
              <a:rPr lang="ru-RU" dirty="0" smtClean="0">
                <a:solidFill>
                  <a:schemeClr val="tx1">
                    <a:lumMod val="65000"/>
                    <a:lumOff val="35000"/>
                  </a:schemeClr>
                </a:solidFill>
                <a:latin typeface="Rubik"/>
              </a:rPr>
              <a:t/>
            </a:r>
            <a:br>
              <a:rPr lang="ru-RU" dirty="0" smtClean="0">
                <a:solidFill>
                  <a:schemeClr val="tx1">
                    <a:lumMod val="65000"/>
                    <a:lumOff val="35000"/>
                  </a:schemeClr>
                </a:solidFill>
                <a:latin typeface="Rubik"/>
              </a:rPr>
            </a:br>
            <a:r>
              <a:rPr lang="ru-RU" dirty="0" smtClean="0">
                <a:solidFill>
                  <a:schemeClr val="tx1">
                    <a:lumMod val="65000"/>
                    <a:lumOff val="35000"/>
                  </a:schemeClr>
                </a:solidFill>
                <a:latin typeface="Rubik"/>
              </a:rPr>
              <a:t>сырный </a:t>
            </a:r>
            <a:r>
              <a:rPr lang="ru-RU" dirty="0">
                <a:solidFill>
                  <a:schemeClr val="tx1">
                    <a:lumMod val="65000"/>
                    <a:lumOff val="35000"/>
                  </a:schemeClr>
                </a:solidFill>
                <a:latin typeface="Rubik"/>
              </a:rPr>
              <a:t>танец и конфеты</a:t>
            </a:r>
            <a:endParaRPr lang="ru-RU" dirty="0">
              <a:solidFill>
                <a:schemeClr val="tx1">
                  <a:lumMod val="65000"/>
                  <a:lumOff val="35000"/>
                </a:schemeClr>
              </a:solidFill>
            </a:endParaRPr>
          </a:p>
        </p:txBody>
      </p:sp>
      <p:sp>
        <p:nvSpPr>
          <p:cNvPr id="3" name="Объект 2"/>
          <p:cNvSpPr>
            <a:spLocks noGrp="1"/>
          </p:cNvSpPr>
          <p:nvPr>
            <p:ph idx="1"/>
          </p:nvPr>
        </p:nvSpPr>
        <p:spPr>
          <a:xfrm>
            <a:off x="554714" y="2588820"/>
            <a:ext cx="11478048" cy="4132613"/>
          </a:xfrm>
        </p:spPr>
        <p:txBody>
          <a:bodyPr>
            <a:normAutofit fontScale="92500" lnSpcReduction="10000"/>
          </a:bodyPr>
          <a:lstStyle/>
          <a:p>
            <a:pPr algn="just" fontAlgn="base"/>
            <a:r>
              <a:rPr lang="ru-RU" sz="2000" dirty="0">
                <a:solidFill>
                  <a:schemeClr val="tx1">
                    <a:lumMod val="65000"/>
                    <a:lumOff val="35000"/>
                  </a:schemeClr>
                </a:solidFill>
              </a:rPr>
              <a:t>В белорусской столице с 2013 года проходит сырный фестиваль. Гости праздника могут попробовать лучшие натуральные сыры от предприятий Беларуси и проголосовать за тот, что больше всего понравится, попрактиковаться в мастер-классах по кулинарии и сразиться в различных состязаниях на «сырную» тему. А всех, кто пришел в желтом, объявляют любимчиками фестиваля и участниками оригинального </a:t>
            </a:r>
            <a:r>
              <a:rPr lang="ru-RU" sz="2000" dirty="0" err="1">
                <a:solidFill>
                  <a:schemeClr val="tx1">
                    <a:lumMod val="65000"/>
                    <a:lumOff val="35000"/>
                  </a:schemeClr>
                </a:solidFill>
              </a:rPr>
              <a:t>флешмоба</a:t>
            </a:r>
            <a:r>
              <a:rPr lang="ru-RU" sz="2000" dirty="0">
                <a:solidFill>
                  <a:schemeClr val="tx1">
                    <a:lumMod val="65000"/>
                    <a:lumOff val="35000"/>
                  </a:schemeClr>
                </a:solidFill>
              </a:rPr>
              <a:t> - танца «живой сыр». В программе есть даже «Сырные Олимпийские игры» для самых активных.</a:t>
            </a:r>
          </a:p>
          <a:p>
            <a:pPr algn="just" fontAlgn="base"/>
            <a:r>
              <a:rPr lang="ru-RU" sz="2000" dirty="0">
                <a:solidFill>
                  <a:schemeClr val="tx1">
                    <a:lumMod val="65000"/>
                    <a:lumOff val="35000"/>
                  </a:schemeClr>
                </a:solidFill>
              </a:rPr>
              <a:t>Если же говорить о кулинарных традициях белорусской столицы, то не вздумайте уезжать отсюда, не попробовав «именной» Минский салат. Его предлагают как в местных ресторанах, так и в расположенных неподалеку </a:t>
            </a:r>
            <a:r>
              <a:rPr lang="ru-RU" sz="2000" dirty="0" err="1">
                <a:solidFill>
                  <a:schemeClr val="tx1">
                    <a:lumMod val="65000"/>
                    <a:lumOff val="35000"/>
                  </a:schemeClr>
                </a:solidFill>
              </a:rPr>
              <a:t>агроусадьбах</a:t>
            </a:r>
            <a:r>
              <a:rPr lang="ru-RU" sz="2000" dirty="0">
                <a:solidFill>
                  <a:schemeClr val="tx1">
                    <a:lumMod val="65000"/>
                    <a:lumOff val="35000"/>
                  </a:schemeClr>
                </a:solidFill>
              </a:rPr>
              <a:t>. Угадайте, какой в нем главный ингредиент? Правильно, картошка.</a:t>
            </a:r>
          </a:p>
          <a:p>
            <a:pPr algn="just" fontAlgn="base"/>
            <a:r>
              <a:rPr lang="ru-RU" sz="2000" dirty="0">
                <a:solidFill>
                  <a:schemeClr val="tx1">
                    <a:lumMod val="65000"/>
                    <a:lumOff val="35000"/>
                  </a:schemeClr>
                </a:solidFill>
              </a:rPr>
              <a:t>Ну, и, конечно, обязательно прикупите знаменитых минских шоколадных конфет, которые уже много лет считаются одним из главных белорусских сувениров. Экскурсий на фабрике «Коммунарка» сейчас не проводят, зато регулярно устраивают дегустации новинок для всех желающих.</a:t>
            </a:r>
          </a:p>
          <a:p>
            <a:endParaRPr lang="ru-RU" dirty="0"/>
          </a:p>
        </p:txBody>
      </p:sp>
      <p:pic>
        <p:nvPicPr>
          <p:cNvPr id="4" name="Рисунок 3"/>
          <p:cNvPicPr>
            <a:picLocks noChangeAspect="1"/>
          </p:cNvPicPr>
          <p:nvPr/>
        </p:nvPicPr>
        <p:blipFill>
          <a:blip r:embed="rId2"/>
          <a:stretch>
            <a:fillRect/>
          </a:stretch>
        </p:blipFill>
        <p:spPr>
          <a:xfrm>
            <a:off x="8704613" y="167498"/>
            <a:ext cx="3328149" cy="2210842"/>
          </a:xfrm>
          <a:prstGeom prst="rect">
            <a:avLst/>
          </a:prstGeom>
        </p:spPr>
      </p:pic>
    </p:spTree>
    <p:extLst>
      <p:ext uri="{BB962C8B-B14F-4D97-AF65-F5344CB8AC3E}">
        <p14:creationId xmlns:p14="http://schemas.microsoft.com/office/powerpoint/2010/main" val="491690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01040" y="291599"/>
            <a:ext cx="5007282" cy="2356597"/>
          </a:xfrm>
        </p:spPr>
        <p:txBody>
          <a:bodyPr>
            <a:normAutofit/>
          </a:bodyPr>
          <a:lstStyle/>
          <a:p>
            <a:r>
              <a:rPr lang="ru-RU" dirty="0">
                <a:solidFill>
                  <a:schemeClr val="tx1">
                    <a:lumMod val="65000"/>
                    <a:lumOff val="35000"/>
                  </a:schemeClr>
                </a:solidFill>
                <a:latin typeface="Rubik"/>
              </a:rPr>
              <a:t>Брест: </a:t>
            </a:r>
            <a:r>
              <a:rPr lang="ru-RU" dirty="0" smtClean="0">
                <a:solidFill>
                  <a:schemeClr val="tx1">
                    <a:lumMod val="65000"/>
                    <a:lumOff val="35000"/>
                  </a:schemeClr>
                </a:solidFill>
                <a:latin typeface="Rubik"/>
              </a:rPr>
              <a:t/>
            </a:r>
            <a:br>
              <a:rPr lang="ru-RU" dirty="0" smtClean="0">
                <a:solidFill>
                  <a:schemeClr val="tx1">
                    <a:lumMod val="65000"/>
                    <a:lumOff val="35000"/>
                  </a:schemeClr>
                </a:solidFill>
                <a:latin typeface="Rubik"/>
              </a:rPr>
            </a:br>
            <a:r>
              <a:rPr lang="ru-RU" dirty="0" err="1" smtClean="0">
                <a:solidFill>
                  <a:schemeClr val="tx1">
                    <a:lumMod val="65000"/>
                    <a:lumOff val="35000"/>
                  </a:schemeClr>
                </a:solidFill>
                <a:latin typeface="Rubik"/>
              </a:rPr>
              <a:t>мотольская</a:t>
            </a:r>
            <a:r>
              <a:rPr lang="ru-RU" dirty="0" smtClean="0">
                <a:solidFill>
                  <a:schemeClr val="tx1">
                    <a:lumMod val="65000"/>
                    <a:lumOff val="35000"/>
                  </a:schemeClr>
                </a:solidFill>
                <a:latin typeface="Rubik"/>
              </a:rPr>
              <a:t> </a:t>
            </a:r>
            <a:r>
              <a:rPr lang="ru-RU" dirty="0">
                <a:solidFill>
                  <a:schemeClr val="tx1">
                    <a:lumMod val="65000"/>
                    <a:lumOff val="35000"/>
                  </a:schemeClr>
                </a:solidFill>
                <a:latin typeface="Rubik"/>
              </a:rPr>
              <a:t>шурпа </a:t>
            </a:r>
            <a:r>
              <a:rPr lang="ru-RU" dirty="0" smtClean="0">
                <a:solidFill>
                  <a:schemeClr val="tx1">
                    <a:lumMod val="65000"/>
                    <a:lumOff val="35000"/>
                  </a:schemeClr>
                </a:solidFill>
                <a:latin typeface="Rubik"/>
              </a:rPr>
              <a:t/>
            </a:r>
            <a:br>
              <a:rPr lang="ru-RU" dirty="0" smtClean="0">
                <a:solidFill>
                  <a:schemeClr val="tx1">
                    <a:lumMod val="65000"/>
                    <a:lumOff val="35000"/>
                  </a:schemeClr>
                </a:solidFill>
                <a:latin typeface="Rubik"/>
              </a:rPr>
            </a:br>
            <a:r>
              <a:rPr lang="ru-RU" dirty="0" smtClean="0">
                <a:solidFill>
                  <a:schemeClr val="tx1">
                    <a:lumMod val="65000"/>
                    <a:lumOff val="35000"/>
                  </a:schemeClr>
                </a:solidFill>
                <a:latin typeface="Rubik"/>
              </a:rPr>
              <a:t>и </a:t>
            </a:r>
            <a:r>
              <a:rPr lang="ru-RU" dirty="0">
                <a:solidFill>
                  <a:schemeClr val="tx1">
                    <a:lumMod val="65000"/>
                    <a:lumOff val="35000"/>
                  </a:schemeClr>
                </a:solidFill>
                <a:latin typeface="Rubik"/>
              </a:rPr>
              <a:t>другие</a:t>
            </a:r>
            <a:endParaRPr lang="ru-RU" dirty="0">
              <a:solidFill>
                <a:schemeClr val="tx1">
                  <a:lumMod val="65000"/>
                  <a:lumOff val="35000"/>
                </a:schemeClr>
              </a:solidFill>
            </a:endParaRPr>
          </a:p>
        </p:txBody>
      </p:sp>
      <p:sp>
        <p:nvSpPr>
          <p:cNvPr id="3" name="Объект 2"/>
          <p:cNvSpPr>
            <a:spLocks noGrp="1"/>
          </p:cNvSpPr>
          <p:nvPr>
            <p:ph idx="1"/>
          </p:nvPr>
        </p:nvSpPr>
        <p:spPr>
          <a:xfrm>
            <a:off x="558140" y="1441862"/>
            <a:ext cx="11162805" cy="5255821"/>
          </a:xfrm>
        </p:spPr>
        <p:txBody>
          <a:bodyPr>
            <a:normAutofit fontScale="85000" lnSpcReduction="20000"/>
          </a:bodyPr>
          <a:lstStyle/>
          <a:p>
            <a:pPr fontAlgn="base"/>
            <a:endParaRPr lang="ru-RU" sz="2000" dirty="0" smtClean="0">
              <a:solidFill>
                <a:schemeClr val="tx1">
                  <a:lumMod val="65000"/>
                  <a:lumOff val="35000"/>
                </a:schemeClr>
              </a:solidFill>
            </a:endParaRPr>
          </a:p>
          <a:p>
            <a:pPr fontAlgn="base"/>
            <a:endParaRPr lang="ru-RU" sz="2000" dirty="0">
              <a:solidFill>
                <a:schemeClr val="tx1">
                  <a:lumMod val="65000"/>
                  <a:lumOff val="35000"/>
                </a:schemeClr>
              </a:solidFill>
            </a:endParaRPr>
          </a:p>
          <a:p>
            <a:pPr fontAlgn="base"/>
            <a:endParaRPr lang="ru-RU" sz="2000" dirty="0" smtClean="0">
              <a:solidFill>
                <a:schemeClr val="tx1">
                  <a:lumMod val="65000"/>
                  <a:lumOff val="35000"/>
                </a:schemeClr>
              </a:solidFill>
            </a:endParaRPr>
          </a:p>
          <a:p>
            <a:pPr algn="just" fontAlgn="base"/>
            <a:endParaRPr lang="ru-RU" sz="2400" dirty="0" smtClean="0">
              <a:solidFill>
                <a:schemeClr val="tx1">
                  <a:lumMod val="65000"/>
                  <a:lumOff val="35000"/>
                </a:schemeClr>
              </a:solidFill>
            </a:endParaRPr>
          </a:p>
          <a:p>
            <a:pPr algn="just" fontAlgn="base"/>
            <a:r>
              <a:rPr lang="ru-RU" sz="2400" dirty="0" smtClean="0">
                <a:solidFill>
                  <a:schemeClr val="tx1">
                    <a:lumMod val="65000"/>
                    <a:lumOff val="35000"/>
                  </a:schemeClr>
                </a:solidFill>
              </a:rPr>
              <a:t>Настоящим </a:t>
            </a:r>
            <a:r>
              <a:rPr lang="ru-RU" sz="2400" dirty="0">
                <a:solidFill>
                  <a:schemeClr val="tx1">
                    <a:lumMod val="65000"/>
                    <a:lumOff val="35000"/>
                  </a:schemeClr>
                </a:solidFill>
              </a:rPr>
              <a:t>гурманам обязательно нужно отправиться в </a:t>
            </a:r>
            <a:r>
              <a:rPr lang="ru-RU" sz="2400" dirty="0" err="1">
                <a:solidFill>
                  <a:schemeClr val="tx1">
                    <a:lumMod val="65000"/>
                    <a:lumOff val="35000"/>
                  </a:schemeClr>
                </a:solidFill>
              </a:rPr>
              <a:t>агрогородок</a:t>
            </a:r>
            <a:r>
              <a:rPr lang="ru-RU" sz="2400" dirty="0">
                <a:solidFill>
                  <a:schemeClr val="tx1">
                    <a:lumMod val="65000"/>
                    <a:lumOff val="35000"/>
                  </a:schemeClr>
                </a:solidFill>
              </a:rPr>
              <a:t> Мотоль Ивановского района. Вот уже семь лет в начале августа здесь проходит международный кулинарный фестиваль «</a:t>
            </a:r>
            <a:r>
              <a:rPr lang="ru-RU" sz="2400" dirty="0" err="1">
                <a:solidFill>
                  <a:schemeClr val="tx1">
                    <a:lumMod val="65000"/>
                    <a:lumOff val="35000"/>
                  </a:schemeClr>
                </a:solidFill>
              </a:rPr>
              <a:t>Мотальскiя</a:t>
            </a:r>
            <a:r>
              <a:rPr lang="ru-RU" sz="2400" dirty="0">
                <a:solidFill>
                  <a:schemeClr val="tx1">
                    <a:lumMod val="65000"/>
                    <a:lumOff val="35000"/>
                  </a:schemeClr>
                </a:solidFill>
              </a:rPr>
              <a:t> </a:t>
            </a:r>
            <a:r>
              <a:rPr lang="ru-RU" sz="2400" dirty="0" err="1">
                <a:solidFill>
                  <a:schemeClr val="tx1">
                    <a:lumMod val="65000"/>
                    <a:lumOff val="35000"/>
                  </a:schemeClr>
                </a:solidFill>
              </a:rPr>
              <a:t>прысмакi</a:t>
            </a:r>
            <a:r>
              <a:rPr lang="ru-RU" sz="2400" dirty="0">
                <a:solidFill>
                  <a:schemeClr val="tx1">
                    <a:lumMod val="65000"/>
                    <a:lumOff val="35000"/>
                  </a:schemeClr>
                </a:solidFill>
              </a:rPr>
              <a:t>». Эти два дня любителям настоящей белорусской кухни пропустить ни в коем случае нельзя – хотя бы даже ради одной знаменитой </a:t>
            </a:r>
            <a:r>
              <a:rPr lang="ru-RU" sz="2400" dirty="0" err="1">
                <a:solidFill>
                  <a:schemeClr val="tx1">
                    <a:lumMod val="65000"/>
                    <a:lumOff val="35000"/>
                  </a:schemeClr>
                </a:solidFill>
              </a:rPr>
              <a:t>мотольской</a:t>
            </a:r>
            <a:r>
              <a:rPr lang="ru-RU" sz="2400" dirty="0">
                <a:solidFill>
                  <a:schemeClr val="tx1">
                    <a:lumMod val="65000"/>
                    <a:lumOff val="35000"/>
                  </a:schemeClr>
                </a:solidFill>
              </a:rPr>
              <a:t> шурпы, не говоря уже об остальных блюдах. Аналогов этому очень сытному супу из субпродуктов больше нет нигде в мире. Говорят, в правильной </a:t>
            </a:r>
            <a:r>
              <a:rPr lang="ru-RU" sz="2400" dirty="0" err="1">
                <a:solidFill>
                  <a:schemeClr val="tx1">
                    <a:lumMod val="65000"/>
                    <a:lumOff val="35000"/>
                  </a:schemeClr>
                </a:solidFill>
              </a:rPr>
              <a:t>мотольской</a:t>
            </a:r>
            <a:r>
              <a:rPr lang="ru-RU" sz="2400" dirty="0">
                <a:solidFill>
                  <a:schemeClr val="tx1">
                    <a:lumMod val="65000"/>
                    <a:lumOff val="35000"/>
                  </a:schemeClr>
                </a:solidFill>
              </a:rPr>
              <a:t> шурпе должно быть так много мяса, что даже ложка стоит!</a:t>
            </a:r>
          </a:p>
          <a:p>
            <a:pPr algn="just" fontAlgn="base"/>
            <a:r>
              <a:rPr lang="ru-RU" sz="2400" dirty="0">
                <a:solidFill>
                  <a:schemeClr val="tx1">
                    <a:lumMod val="65000"/>
                    <a:lumOff val="35000"/>
                  </a:schemeClr>
                </a:solidFill>
              </a:rPr>
              <a:t>Обычно во время фестиваля дегустационные столы выстраивают прямо под открытым небом, и у приехавших в Мотоль гостей просто глаза разбегаются от красующихся на них разносолов. Но привлекают туристов не только едой – в фестивальные дни в </a:t>
            </a:r>
            <a:r>
              <a:rPr lang="ru-RU" sz="2400" dirty="0" err="1">
                <a:solidFill>
                  <a:schemeClr val="tx1">
                    <a:lumMod val="65000"/>
                    <a:lumOff val="35000"/>
                  </a:schemeClr>
                </a:solidFill>
              </a:rPr>
              <a:t>агрогородок</a:t>
            </a:r>
            <a:r>
              <a:rPr lang="ru-RU" sz="2400" dirty="0">
                <a:solidFill>
                  <a:schemeClr val="tx1">
                    <a:lumMod val="65000"/>
                    <a:lumOff val="35000"/>
                  </a:schemeClr>
                </a:solidFill>
              </a:rPr>
              <a:t> прибывают ремесленники со всей страны. Их сувениры из глины, дерева или соломки пользуются большой популярностью.</a:t>
            </a:r>
          </a:p>
          <a:p>
            <a:pPr algn="just"/>
            <a:endParaRPr lang="ru-RU" sz="2000" dirty="0"/>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8089" y="114800"/>
            <a:ext cx="3172024" cy="2379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5314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3767" y="319379"/>
            <a:ext cx="7980218" cy="1869709"/>
          </a:xfrm>
        </p:spPr>
        <p:txBody>
          <a:bodyPr>
            <a:normAutofit/>
          </a:bodyPr>
          <a:lstStyle/>
          <a:p>
            <a:pPr algn="ctr"/>
            <a:r>
              <a:rPr lang="ru-RU" dirty="0">
                <a:solidFill>
                  <a:schemeClr val="tx1">
                    <a:lumMod val="65000"/>
                    <a:lumOff val="35000"/>
                  </a:schemeClr>
                </a:solidFill>
                <a:latin typeface="Rubik"/>
              </a:rPr>
              <a:t>Гродно: </a:t>
            </a:r>
            <a:r>
              <a:rPr lang="ru-RU" dirty="0" smtClean="0">
                <a:solidFill>
                  <a:schemeClr val="tx1">
                    <a:lumMod val="65000"/>
                    <a:lumOff val="35000"/>
                  </a:schemeClr>
                </a:solidFill>
                <a:latin typeface="Rubik"/>
              </a:rPr>
              <a:t/>
            </a:r>
            <a:br>
              <a:rPr lang="ru-RU" dirty="0" smtClean="0">
                <a:solidFill>
                  <a:schemeClr val="tx1">
                    <a:lumMod val="65000"/>
                    <a:lumOff val="35000"/>
                  </a:schemeClr>
                </a:solidFill>
                <a:latin typeface="Rubik"/>
              </a:rPr>
            </a:br>
            <a:r>
              <a:rPr lang="ru-RU" dirty="0" smtClean="0">
                <a:solidFill>
                  <a:schemeClr val="tx1">
                    <a:lumMod val="65000"/>
                    <a:lumOff val="35000"/>
                  </a:schemeClr>
                </a:solidFill>
                <a:latin typeface="Rubik"/>
              </a:rPr>
              <a:t>фестиваль </a:t>
            </a:r>
            <a:r>
              <a:rPr lang="ru-RU" dirty="0">
                <a:solidFill>
                  <a:schemeClr val="tx1">
                    <a:lumMod val="65000"/>
                    <a:lumOff val="35000"/>
                  </a:schemeClr>
                </a:solidFill>
                <a:latin typeface="Rubik"/>
              </a:rPr>
              <a:t>пива и </a:t>
            </a:r>
            <a:r>
              <a:rPr lang="ru-RU" dirty="0" smtClean="0">
                <a:solidFill>
                  <a:schemeClr val="tx1">
                    <a:lumMod val="65000"/>
                    <a:lumOff val="35000"/>
                  </a:schemeClr>
                </a:solidFill>
                <a:latin typeface="Rubik"/>
              </a:rPr>
              <a:t/>
            </a:r>
            <a:br>
              <a:rPr lang="ru-RU" dirty="0" smtClean="0">
                <a:solidFill>
                  <a:schemeClr val="tx1">
                    <a:lumMod val="65000"/>
                    <a:lumOff val="35000"/>
                  </a:schemeClr>
                </a:solidFill>
                <a:latin typeface="Rubik"/>
              </a:rPr>
            </a:br>
            <a:r>
              <a:rPr lang="ru-RU" dirty="0" smtClean="0">
                <a:solidFill>
                  <a:schemeClr val="tx1">
                    <a:lumMod val="65000"/>
                    <a:lumOff val="35000"/>
                  </a:schemeClr>
                </a:solidFill>
                <a:latin typeface="Rubik"/>
              </a:rPr>
              <a:t>картофельная </a:t>
            </a:r>
            <a:r>
              <a:rPr lang="ru-RU" dirty="0">
                <a:solidFill>
                  <a:schemeClr val="tx1">
                    <a:lumMod val="65000"/>
                    <a:lumOff val="35000"/>
                  </a:schemeClr>
                </a:solidFill>
                <a:latin typeface="Rubik"/>
              </a:rPr>
              <a:t>колбаса</a:t>
            </a:r>
            <a:endParaRPr lang="ru-RU" dirty="0">
              <a:solidFill>
                <a:schemeClr val="tx1">
                  <a:lumMod val="65000"/>
                  <a:lumOff val="35000"/>
                </a:schemeClr>
              </a:solidFill>
            </a:endParaRPr>
          </a:p>
        </p:txBody>
      </p:sp>
      <p:sp>
        <p:nvSpPr>
          <p:cNvPr id="3" name="Объект 2"/>
          <p:cNvSpPr>
            <a:spLocks noGrp="1"/>
          </p:cNvSpPr>
          <p:nvPr>
            <p:ph idx="1"/>
          </p:nvPr>
        </p:nvSpPr>
        <p:spPr>
          <a:xfrm>
            <a:off x="593766" y="2447516"/>
            <a:ext cx="11352811" cy="4243869"/>
          </a:xfrm>
        </p:spPr>
        <p:txBody>
          <a:bodyPr>
            <a:normAutofit/>
          </a:bodyPr>
          <a:lstStyle/>
          <a:p>
            <a:pPr fontAlgn="base"/>
            <a:r>
              <a:rPr lang="ru-RU" sz="2000" dirty="0" smtClean="0">
                <a:solidFill>
                  <a:schemeClr val="tx1">
                    <a:lumMod val="65000"/>
                    <a:lumOff val="35000"/>
                  </a:schemeClr>
                </a:solidFill>
              </a:rPr>
              <a:t>Город </a:t>
            </a:r>
            <a:r>
              <a:rPr lang="ru-RU" sz="2000" dirty="0">
                <a:solidFill>
                  <a:schemeClr val="tx1">
                    <a:lumMod val="65000"/>
                    <a:lumOff val="35000"/>
                  </a:schemeClr>
                </a:solidFill>
              </a:rPr>
              <a:t>Лида, что в 100 км от Гродно, считается центром пивоварения в Беларуси. Поэтому здесь туристам предлагают не поесть, а, скорее, выпить. В Лиде на протяжении нескольких лет проходили фестивали кваса, праздники пива. Например, в прошлом году организаторы мероприятия под названием «ЛИДБИР. Фестиваль хмеля, солода и воды» разработали несколько туристических маршрутов по достопримечательностям Лиды, среди которых была даже обзорная экскурсия на вертолете. Кстати, в этом году у местного пивного завода 140-летний юбилей, поэтому наверняка традиция народных гуляний будет продолжена.</a:t>
            </a:r>
          </a:p>
          <a:p>
            <a:pPr fontAlgn="base"/>
            <a:r>
              <a:rPr lang="ru-RU" sz="2000" dirty="0">
                <a:solidFill>
                  <a:schemeClr val="tx1">
                    <a:lumMod val="65000"/>
                    <a:lumOff val="35000"/>
                  </a:schemeClr>
                </a:solidFill>
              </a:rPr>
              <a:t>Между тем, и любимые блюда у гродненцев соответствующие, как раз под пиво. На кулинарных традициях этого региона сказалось близкое расположение к Литве. Оттуда в местную кухню пришли домашние свиные колбаски, правда, как истинные белорусы, местные жители делают их с картошкой в качестве </a:t>
            </a:r>
            <a:r>
              <a:rPr lang="ru-RU" sz="2000" dirty="0" smtClean="0">
                <a:solidFill>
                  <a:schemeClr val="tx1">
                    <a:lumMod val="65000"/>
                    <a:lumOff val="35000"/>
                  </a:schemeClr>
                </a:solidFill>
              </a:rPr>
              <a:t>начинки.</a:t>
            </a:r>
            <a:endParaRPr lang="ru-RU" sz="2000" dirty="0">
              <a:solidFill>
                <a:schemeClr val="tx1">
                  <a:lumMod val="65000"/>
                  <a:lumOff val="35000"/>
                </a:schemeClr>
              </a:solidFill>
            </a:endParaRPr>
          </a:p>
          <a:p>
            <a:endParaRPr lang="ru-RU" dirty="0"/>
          </a:p>
        </p:txBody>
      </p:sp>
      <p:pic>
        <p:nvPicPr>
          <p:cNvPr id="2050" name="Picture 2" descr="https://xn--c1anggbdpdf.xn--p1ai/files/img/IMG569cd1582cd02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0628" y="60951"/>
            <a:ext cx="3191372" cy="2407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449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504" y="137221"/>
            <a:ext cx="7113319" cy="1679703"/>
          </a:xfrm>
        </p:spPr>
        <p:txBody>
          <a:bodyPr>
            <a:normAutofit fontScale="90000"/>
          </a:bodyPr>
          <a:lstStyle/>
          <a:p>
            <a:pPr algn="ctr"/>
            <a:r>
              <a:rPr lang="ru-RU" dirty="0">
                <a:solidFill>
                  <a:schemeClr val="tx1">
                    <a:lumMod val="65000"/>
                    <a:lumOff val="35000"/>
                  </a:schemeClr>
                </a:solidFill>
                <a:latin typeface="Rubik"/>
              </a:rPr>
              <a:t>Витебск: </a:t>
            </a:r>
            <a:r>
              <a:rPr lang="ru-RU" dirty="0" smtClean="0">
                <a:solidFill>
                  <a:schemeClr val="tx1">
                    <a:lumMod val="65000"/>
                    <a:lumOff val="35000"/>
                  </a:schemeClr>
                </a:solidFill>
                <a:latin typeface="Rubik"/>
              </a:rPr>
              <a:t/>
            </a:r>
            <a:br>
              <a:rPr lang="ru-RU" dirty="0" smtClean="0">
                <a:solidFill>
                  <a:schemeClr val="tx1">
                    <a:lumMod val="65000"/>
                    <a:lumOff val="35000"/>
                  </a:schemeClr>
                </a:solidFill>
                <a:latin typeface="Rubik"/>
              </a:rPr>
            </a:br>
            <a:r>
              <a:rPr lang="ru-RU" dirty="0" smtClean="0">
                <a:solidFill>
                  <a:schemeClr val="tx1">
                    <a:lumMod val="65000"/>
                    <a:lumOff val="35000"/>
                  </a:schemeClr>
                </a:solidFill>
                <a:latin typeface="Rubik"/>
              </a:rPr>
              <a:t>«</a:t>
            </a:r>
            <a:r>
              <a:rPr lang="ru-RU" dirty="0">
                <a:solidFill>
                  <a:schemeClr val="tx1">
                    <a:lumMod val="65000"/>
                    <a:lumOff val="35000"/>
                  </a:schemeClr>
                </a:solidFill>
                <a:latin typeface="Rubik"/>
              </a:rPr>
              <a:t>вишневые» свадьбы </a:t>
            </a:r>
            <a:r>
              <a:rPr lang="ru-RU" dirty="0" smtClean="0">
                <a:solidFill>
                  <a:schemeClr val="tx1">
                    <a:lumMod val="65000"/>
                    <a:lumOff val="35000"/>
                  </a:schemeClr>
                </a:solidFill>
                <a:latin typeface="Rubik"/>
              </a:rPr>
              <a:t/>
            </a:r>
            <a:br>
              <a:rPr lang="ru-RU" dirty="0" smtClean="0">
                <a:solidFill>
                  <a:schemeClr val="tx1">
                    <a:lumMod val="65000"/>
                    <a:lumOff val="35000"/>
                  </a:schemeClr>
                </a:solidFill>
                <a:latin typeface="Rubik"/>
              </a:rPr>
            </a:br>
            <a:r>
              <a:rPr lang="ru-RU" dirty="0" smtClean="0">
                <a:solidFill>
                  <a:schemeClr val="tx1">
                    <a:lumMod val="65000"/>
                    <a:lumOff val="35000"/>
                  </a:schemeClr>
                </a:solidFill>
                <a:latin typeface="Rubik"/>
              </a:rPr>
              <a:t>и </a:t>
            </a:r>
            <a:r>
              <a:rPr lang="ru-RU" dirty="0">
                <a:solidFill>
                  <a:schemeClr val="tx1">
                    <a:lumMod val="65000"/>
                    <a:lumOff val="35000"/>
                  </a:schemeClr>
                </a:solidFill>
                <a:latin typeface="Rubik"/>
              </a:rPr>
              <a:t>масляные бараны</a:t>
            </a:r>
            <a:endParaRPr lang="ru-RU" dirty="0">
              <a:solidFill>
                <a:schemeClr val="tx1">
                  <a:lumMod val="65000"/>
                  <a:lumOff val="35000"/>
                </a:schemeClr>
              </a:solidFill>
            </a:endParaRPr>
          </a:p>
        </p:txBody>
      </p:sp>
      <p:sp>
        <p:nvSpPr>
          <p:cNvPr id="3" name="Объект 2"/>
          <p:cNvSpPr>
            <a:spLocks noGrp="1"/>
          </p:cNvSpPr>
          <p:nvPr>
            <p:ph idx="1"/>
          </p:nvPr>
        </p:nvSpPr>
        <p:spPr>
          <a:xfrm>
            <a:off x="546656" y="1504207"/>
            <a:ext cx="11411796" cy="5217227"/>
          </a:xfrm>
        </p:spPr>
        <p:txBody>
          <a:bodyPr>
            <a:normAutofit lnSpcReduction="10000"/>
          </a:bodyPr>
          <a:lstStyle/>
          <a:p>
            <a:pPr algn="just" fontAlgn="base"/>
            <a:endParaRPr lang="ru-RU" sz="2000" dirty="0" smtClean="0">
              <a:solidFill>
                <a:schemeClr val="tx1">
                  <a:lumMod val="65000"/>
                  <a:lumOff val="35000"/>
                </a:schemeClr>
              </a:solidFill>
            </a:endParaRPr>
          </a:p>
          <a:p>
            <a:pPr algn="just" fontAlgn="base"/>
            <a:endParaRPr lang="ru-RU" sz="2000" dirty="0" smtClean="0">
              <a:solidFill>
                <a:schemeClr val="tx1">
                  <a:lumMod val="65000"/>
                  <a:lumOff val="35000"/>
                </a:schemeClr>
              </a:solidFill>
            </a:endParaRPr>
          </a:p>
          <a:p>
            <a:pPr algn="just" fontAlgn="base"/>
            <a:r>
              <a:rPr lang="ru-RU" sz="2000" dirty="0" smtClean="0">
                <a:solidFill>
                  <a:schemeClr val="tx1">
                    <a:lumMod val="65000"/>
                    <a:lumOff val="35000"/>
                  </a:schemeClr>
                </a:solidFill>
              </a:rPr>
              <a:t>В </a:t>
            </a:r>
            <a:r>
              <a:rPr lang="ru-RU" sz="2000" dirty="0">
                <a:solidFill>
                  <a:schemeClr val="tx1">
                    <a:lumMod val="65000"/>
                    <a:lumOff val="35000"/>
                  </a:schemeClr>
                </a:solidFill>
              </a:rPr>
              <a:t>райцентре Глубокое, в 187 км от Витебска, в июле туристов ждут на Вишневый фестиваль. Место проведения праздника выбрано не случайно – именно здесь растут уникальные сорта вишни с необычайно сладкими и сочными ягодами, которые вывел местный селекционер. Так что гостей в Глубоком встречают не хлебом с солью, а пирогами с вишней. На протяжении шести дней, что длится фестиваль, можно не только угощаться различными десертами из вишни, но и участвовать в веселых конкурсах, например, в чемпионате по стрельбе вишневыми косточками. В конце праздника по традиции играют «вишневую» свадьбу – брак регистрируют прямо под открытым небом, а потом новоиспеченная семья выполняет различные задания, предложенные Вишневой королевой.</a:t>
            </a:r>
          </a:p>
          <a:p>
            <a:pPr fontAlgn="base"/>
            <a:r>
              <a:rPr lang="ru-RU" sz="2000" dirty="0" err="1">
                <a:solidFill>
                  <a:schemeClr val="tx1">
                    <a:lumMod val="65000"/>
                    <a:lumOff val="35000"/>
                  </a:schemeClr>
                </a:solidFill>
              </a:rPr>
              <a:t>Глубокский</a:t>
            </a:r>
            <a:r>
              <a:rPr lang="ru-RU" sz="2000" dirty="0">
                <a:solidFill>
                  <a:schemeClr val="tx1">
                    <a:lumMod val="65000"/>
                    <a:lumOff val="35000"/>
                  </a:schemeClr>
                </a:solidFill>
              </a:rPr>
              <a:t> район не только своими садами может похвастаться. Местный масляный баран даже был внесен в перечень нематериального культурного наследия ЮНЕСКО. Это традиционное блюдо делается только из домашнего масла, которое обязательно нужно взбивать в узком бочонке с деревянным поршнем, и издавна является украшением праздничного или пасхального стола.</a:t>
            </a:r>
          </a:p>
          <a:p>
            <a:endParaRPr lang="ru-R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6088" y="237506"/>
            <a:ext cx="3534631" cy="1974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373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8488" y="177730"/>
            <a:ext cx="8911687" cy="1280890"/>
          </a:xfrm>
        </p:spPr>
        <p:txBody>
          <a:bodyPr/>
          <a:lstStyle/>
          <a:p>
            <a:pPr algn="ctr"/>
            <a:r>
              <a:rPr lang="ru-RU" dirty="0">
                <a:solidFill>
                  <a:srgbClr val="4B4B4B"/>
                </a:solidFill>
                <a:latin typeface="Rubik"/>
              </a:rPr>
              <a:t>Могилев: </a:t>
            </a:r>
            <a:r>
              <a:rPr lang="ru-RU" dirty="0" smtClean="0">
                <a:solidFill>
                  <a:srgbClr val="4B4B4B"/>
                </a:solidFill>
                <a:latin typeface="Rubik"/>
              </a:rPr>
              <a:t/>
            </a:r>
            <a:br>
              <a:rPr lang="ru-RU" dirty="0" smtClean="0">
                <a:solidFill>
                  <a:srgbClr val="4B4B4B"/>
                </a:solidFill>
                <a:latin typeface="Rubik"/>
              </a:rPr>
            </a:br>
            <a:r>
              <a:rPr lang="ru-RU" dirty="0" smtClean="0">
                <a:solidFill>
                  <a:srgbClr val="4B4B4B"/>
                </a:solidFill>
                <a:latin typeface="Rubik"/>
              </a:rPr>
              <a:t>праздник </a:t>
            </a:r>
            <a:r>
              <a:rPr lang="ru-RU" dirty="0">
                <a:solidFill>
                  <a:schemeClr val="tx1">
                    <a:lumMod val="65000"/>
                    <a:lumOff val="35000"/>
                  </a:schemeClr>
                </a:solidFill>
                <a:latin typeface="Rubik"/>
              </a:rPr>
              <a:t>огурца</a:t>
            </a:r>
            <a:r>
              <a:rPr lang="ru-RU" dirty="0">
                <a:solidFill>
                  <a:srgbClr val="4B4B4B"/>
                </a:solidFill>
                <a:latin typeface="Rubik"/>
              </a:rPr>
              <a:t> и </a:t>
            </a:r>
            <a:r>
              <a:rPr lang="ru-RU" dirty="0" smtClean="0">
                <a:solidFill>
                  <a:srgbClr val="4B4B4B"/>
                </a:solidFill>
                <a:latin typeface="Rubik"/>
              </a:rPr>
              <a:t>яблок</a:t>
            </a:r>
            <a:endParaRPr lang="ru-RU" dirty="0"/>
          </a:p>
        </p:txBody>
      </p:sp>
      <p:sp>
        <p:nvSpPr>
          <p:cNvPr id="3" name="Объект 2"/>
          <p:cNvSpPr>
            <a:spLocks noGrp="1"/>
          </p:cNvSpPr>
          <p:nvPr>
            <p:ph idx="1"/>
          </p:nvPr>
        </p:nvSpPr>
        <p:spPr>
          <a:xfrm>
            <a:off x="570405" y="2470068"/>
            <a:ext cx="11439503" cy="4286216"/>
          </a:xfrm>
        </p:spPr>
        <p:txBody>
          <a:bodyPr>
            <a:normAutofit/>
          </a:bodyPr>
          <a:lstStyle/>
          <a:p>
            <a:pPr algn="just" fontAlgn="base"/>
            <a:r>
              <a:rPr lang="ru-RU" sz="2400" dirty="0"/>
              <a:t>В августе постарайтесь не пропустить День огурца, на который в Шклов в 35 км от Могилева каждый год приезжают толпы туристов. Сам фестиваль проходит с 2006 года, а в 2007-м здесь установили памятник пупырчатому овощу. Теперь среди гостей города есть примета: нужно обязательно потереть скульптуру огромного огурца в пиджаке - и будут вам счастье и урожай. Гостей праздника ждут театрализованные представления, конечно же, с огурцом в главной роли. А еще всех угощают огуречным тортом.</a:t>
            </a:r>
          </a:p>
          <a:p>
            <a:pPr algn="just" fontAlgn="base"/>
            <a:r>
              <a:rPr lang="ru-RU" sz="2400" dirty="0"/>
              <a:t>В Могилевской области также попробуйте местный яблочный квас, который здесь делают в качестве альтернативы традиционному хлебному.</a:t>
            </a:r>
          </a:p>
          <a:p>
            <a:pPr algn="just"/>
            <a:endParaRPr lang="ru-RU" dirty="0"/>
          </a:p>
        </p:txBody>
      </p:sp>
      <p:pic>
        <p:nvPicPr>
          <p:cNvPr id="4" name="Рисунок 3"/>
          <p:cNvPicPr>
            <a:picLocks noChangeAspect="1"/>
          </p:cNvPicPr>
          <p:nvPr/>
        </p:nvPicPr>
        <p:blipFill>
          <a:blip r:embed="rId2"/>
          <a:stretch>
            <a:fillRect/>
          </a:stretch>
        </p:blipFill>
        <p:spPr>
          <a:xfrm>
            <a:off x="8707377" y="177730"/>
            <a:ext cx="3302532" cy="2198543"/>
          </a:xfrm>
          <a:prstGeom prst="rect">
            <a:avLst/>
          </a:prstGeom>
        </p:spPr>
      </p:pic>
    </p:spTree>
    <p:extLst>
      <p:ext uri="{BB962C8B-B14F-4D97-AF65-F5344CB8AC3E}">
        <p14:creationId xmlns:p14="http://schemas.microsoft.com/office/powerpoint/2010/main" val="723293627"/>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69</TotalTime>
  <Words>1074</Words>
  <Application>Microsoft Office PowerPoint</Application>
  <PresentationFormat>Произвольный</PresentationFormat>
  <Paragraphs>45</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Легкий дым</vt:lpstr>
      <vt:lpstr>   Самое «вкусное»  путешествие в Беларусь </vt:lpstr>
      <vt:lpstr>Презентация PowerPoint</vt:lpstr>
      <vt:lpstr>Не только картошка: пять блюд белорусской кухни, которые нужно попробовать</vt:lpstr>
      <vt:lpstr>Карта гастрономических достопримечательностей  в разных уголках республики Беларусь </vt:lpstr>
      <vt:lpstr>Минск:  сырный танец и конфеты</vt:lpstr>
      <vt:lpstr>Брест:  мотольская шурпа  и другие</vt:lpstr>
      <vt:lpstr>Гродно:  фестиваль пива и  картофельная колбаса</vt:lpstr>
      <vt:lpstr>Витебск:  «вишневые» свадьбы  и масляные бараны</vt:lpstr>
      <vt:lpstr>Могилев:  праздник огурца и яблок</vt:lpstr>
      <vt:lpstr>Гомель:  сгущенка, как в детстве, и рыбные галки</vt:lpstr>
      <vt:lpstr>ПОДУМАЙ И ПРАВИЛЬНО ОТВЕТЬ</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Самое «вкусное» путешествие в Беларусь </dc:title>
  <dc:creator>00</dc:creator>
  <cp:lastModifiedBy>1</cp:lastModifiedBy>
  <cp:revision>9</cp:revision>
  <dcterms:created xsi:type="dcterms:W3CDTF">2024-02-26T10:01:50Z</dcterms:created>
  <dcterms:modified xsi:type="dcterms:W3CDTF">2024-03-03T17:56:57Z</dcterms:modified>
</cp:coreProperties>
</file>