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  <p:sldMasterId id="2147483664" r:id="rId3"/>
    <p:sldMasterId id="2147483665" r:id="rId4"/>
    <p:sldMasterId id="2147483666" r:id="rId5"/>
  </p:sldMasterIdLst>
  <p:notesMasterIdLst>
    <p:notesMasterId r:id="rId17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2" r:id="rId12"/>
    <p:sldId id="263" r:id="rId13"/>
    <p:sldId id="264" r:id="rId14"/>
    <p:sldId id="270" r:id="rId15"/>
    <p:sldId id="268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39505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:notes"/>
          <p:cNvSpPr txBox="1"/>
          <p:nvPr/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86" name="Google Shape;86;p2:notes"/>
          <p:cNvSpPr txBox="1"/>
          <p:nvPr/>
        </p:nvSpPr>
        <p:spPr>
          <a:xfrm>
            <a:off x="0" y="8685212"/>
            <a:ext cx="6172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Trebuchet MS"/>
              <a:buNone/>
            </a:pPr>
            <a:r>
              <a:rPr lang="en-US" sz="5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Trebuchet MS"/>
              <a:buNone/>
            </a:pPr>
            <a:r>
              <a:rPr lang="en-US" sz="5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0" i="0" u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Google Shape;87;p2:notes"/>
          <p:cNvSpPr txBox="1"/>
          <p:nvPr/>
        </p:nvSpPr>
        <p:spPr>
          <a:xfrm>
            <a:off x="6172200" y="8685212"/>
            <a:ext cx="684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:notes"/>
          <p:cNvSpPr txBox="1"/>
          <p:nvPr/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97" name="Google Shape;97;p3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</a:pPr>
            <a:r>
              <a:rPr lang="en-US" sz="12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</a:pPr>
            <a:r>
              <a:rPr lang="en-US" sz="12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2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" name="Google Shape;98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:notes"/>
          <p:cNvSpPr txBox="1"/>
          <p:nvPr/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107" name="Google Shape;107;p4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</a:pPr>
            <a:r>
              <a:rPr lang="en-US" sz="12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</a:pPr>
            <a:r>
              <a:rPr lang="en-US" sz="12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2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8" name="Google Shape;108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7:notes"/>
          <p:cNvSpPr txBox="1"/>
          <p:nvPr/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134" name="Google Shape;134;p7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</a:pPr>
            <a:r>
              <a:rPr lang="en-US" sz="12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</a:pPr>
            <a:r>
              <a:rPr lang="en-US" sz="12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2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Google Shape;135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8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пользуется для слайдов с кодом программного обеспечения">
  <p:cSld name="Используется для слайдов с кодом программного обеспечения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381000" y="230187"/>
            <a:ext cx="8382000" cy="66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722313" y="1905000"/>
            <a:ext cx="8040688" cy="211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ролик, видео и прочие особые слайды">
  <p:cSld name="1_ролик, видео и прочие особые слайды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722049" y="2355850"/>
            <a:ext cx="7690114" cy="138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5D9822"/>
              </a:buClr>
              <a:buSzPts val="6500"/>
              <a:buFont typeface="Arial"/>
              <a:buNone/>
              <a:defRPr sz="6500" b="0" i="1">
                <a:solidFill>
                  <a:srgbClr val="5D98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81000" y="230187"/>
            <a:ext cx="8382000" cy="66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81000" y="1411553"/>
            <a:ext cx="8382000" cy="220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7084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240"/>
              <a:buFont typeface="Noto Sans Symbols"/>
              <a:buChar char="●"/>
              <a:defRPr>
                <a:solidFill>
                  <a:srgbClr val="FFFFFF"/>
                </a:solidFill>
              </a:defRPr>
            </a:lvl1pPr>
            <a:lvl2pPr marL="914400" lvl="1" indent="-35306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960"/>
              <a:buFont typeface="Noto Sans Symbols"/>
              <a:buChar char="●"/>
              <a:defRPr>
                <a:solidFill>
                  <a:srgbClr val="FFFFFF"/>
                </a:solidFill>
              </a:defRPr>
            </a:lvl2pPr>
            <a:lvl3pPr marL="1371600" lvl="2" indent="-33528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3pPr>
            <a:lvl4pPr marL="1828800" lvl="3" indent="-33528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4pPr>
            <a:lvl5pPr marL="2286000" lvl="4" indent="-33527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381000" y="230187"/>
            <a:ext cx="8382000" cy="66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381000" y="1411553"/>
            <a:ext cx="8382000" cy="220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7084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240"/>
              <a:buFont typeface="Noto Sans Symbols"/>
              <a:buChar char="●"/>
              <a:defRPr>
                <a:solidFill>
                  <a:srgbClr val="FFFFFF"/>
                </a:solidFill>
              </a:defRPr>
            </a:lvl1pPr>
            <a:lvl2pPr marL="914400" lvl="1" indent="-35306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960"/>
              <a:buFont typeface="Noto Sans Symbols"/>
              <a:buChar char="●"/>
              <a:defRPr>
                <a:solidFill>
                  <a:srgbClr val="FFFFFF"/>
                </a:solidFill>
              </a:defRPr>
            </a:lvl2pPr>
            <a:lvl3pPr marL="1371600" lvl="2" indent="-33528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3pPr>
            <a:lvl4pPr marL="1828800" lvl="3" indent="-33528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4pPr>
            <a:lvl5pPr marL="2286000" lvl="4" indent="-335279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680"/>
              <a:buFont typeface="Noto Sans Symbols"/>
              <a:buChar char="●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0" y="6238875"/>
            <a:ext cx="9144001" cy="6191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152375" tIns="76175" rIns="152375" bIns="76175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ролик, видео и прочие особые слайды">
  <p:cSld name="2_ролик, видео и прочие особые слайды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2"/>
          </p:nvPr>
        </p:nvSpPr>
        <p:spPr>
          <a:xfrm>
            <a:off x="722049" y="2355850"/>
            <a:ext cx="7690114" cy="138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5D9822"/>
              </a:buClr>
              <a:buSzPts val="6500"/>
              <a:buFont typeface="Arial"/>
              <a:buNone/>
              <a:defRPr sz="6500" b="0" i="1">
                <a:solidFill>
                  <a:srgbClr val="5D98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81000" y="230187"/>
            <a:ext cx="8382000" cy="66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381000" y="1411552"/>
            <a:ext cx="8382000" cy="221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81000" y="230187"/>
            <a:ext cx="8382000" cy="66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" type="blank">
  <p:cSld name="Пусто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0" descr="white rectangle.png"/>
          <p:cNvPicPr preferRelativeResize="0"/>
          <p:nvPr/>
        </p:nvPicPr>
        <p:blipFill rotWithShape="1">
          <a:blip r:embed="rId4">
            <a:alphaModFix/>
          </a:blip>
          <a:srcRect b="10451"/>
          <a:stretch/>
        </p:blipFill>
        <p:spPr>
          <a:xfrm>
            <a:off x="0" y="1300162"/>
            <a:ext cx="9144000" cy="555783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381000" y="230187"/>
            <a:ext cx="8382000" cy="66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722312" y="1905000"/>
            <a:ext cx="8040687" cy="2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2" descr="bottomba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99200"/>
            <a:ext cx="9144000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2" descr="white b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355850"/>
            <a:ext cx="7623175" cy="16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381000" y="230187"/>
            <a:ext cx="8382000" cy="66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4" descr="bottomba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99200"/>
            <a:ext cx="9144000" cy="55721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381000" y="230187"/>
            <a:ext cx="8382000" cy="66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 descr="bottomba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99200"/>
            <a:ext cx="9144000" cy="55721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81000" y="230187"/>
            <a:ext cx="8382000" cy="66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8" descr="bottombar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299200"/>
            <a:ext cx="9144000" cy="55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8" descr="white ba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2355850"/>
            <a:ext cx="7623175" cy="16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381000" y="230187"/>
            <a:ext cx="8382000" cy="66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7" r:id="rId2"/>
    <p:sldLayoutId id="2147483668" r:id="rId3"/>
    <p:sldLayoutId id="2147483669" r:id="rId4"/>
    <p:sldLayoutId id="2147483670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tskiychas.ru/obo_vsyom/rasskazy_o_prirode/rasskaz_o_zubre_detya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ctrTitle"/>
          </p:nvPr>
        </p:nvSpPr>
        <p:spPr>
          <a:xfrm>
            <a:off x="900112" y="333375"/>
            <a:ext cx="7681912" cy="289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3500" b="0" i="0" u="none" dirty="0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en-US" sz="3500" b="0" i="0" u="none" dirty="0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9600" b="1" dirty="0" smtClean="0">
                <a:latin typeface="Bookman Old Style" panose="02050604050505020204" pitchFamily="18" charset="0"/>
              </a:rPr>
              <a:t>По тропинкам зубра 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/>
              <a:t/>
            </a:r>
            <a:br>
              <a:rPr lang="ru-RU" sz="3500" dirty="0"/>
            </a:b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/>
              <a:t/>
            </a:r>
            <a:br>
              <a:rPr lang="ru-RU" sz="3500" dirty="0"/>
            </a:br>
            <a:r>
              <a:rPr lang="ru-RU" sz="3500" dirty="0" smtClean="0"/>
              <a:t/>
            </a:r>
            <a:br>
              <a:rPr lang="ru-RU" sz="3500" dirty="0" smtClean="0"/>
            </a:b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015" y="615297"/>
            <a:ext cx="648198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ВОПРОСЫ</a:t>
            </a:r>
            <a:r>
              <a:rPr lang="ru-RU" sz="4800" b="1" dirty="0" smtClean="0"/>
              <a:t>:</a:t>
            </a:r>
          </a:p>
          <a:p>
            <a:endParaRPr lang="ru-RU" b="1" dirty="0"/>
          </a:p>
          <a:p>
            <a:r>
              <a:rPr lang="ru-RU" sz="3200" b="1" i="1" dirty="0" smtClean="0"/>
              <a:t>1.Где </a:t>
            </a:r>
            <a:r>
              <a:rPr lang="ru-RU" sz="3200" b="1" i="1" dirty="0"/>
              <a:t>можно встретить зубра</a:t>
            </a:r>
            <a:r>
              <a:rPr lang="ru-RU" sz="3200" b="1" i="1" dirty="0" smtClean="0"/>
              <a:t>?</a:t>
            </a:r>
          </a:p>
          <a:p>
            <a:endParaRPr lang="ru-RU" sz="3200" b="1" i="1" dirty="0"/>
          </a:p>
          <a:p>
            <a:r>
              <a:rPr lang="ru-RU" sz="3200" b="1" i="1" dirty="0"/>
              <a:t>2. Что интересного вы узнали о зубре</a:t>
            </a:r>
            <a:r>
              <a:rPr lang="ru-RU" sz="3200" b="1" i="1" dirty="0" smtClean="0"/>
              <a:t>?</a:t>
            </a:r>
          </a:p>
          <a:p>
            <a:endParaRPr lang="ru-RU" sz="3200" b="1" i="1" dirty="0"/>
          </a:p>
          <a:p>
            <a:r>
              <a:rPr lang="ru-RU" sz="3200" b="1" i="1" dirty="0"/>
              <a:t>3. Откуда у зубра горб?</a:t>
            </a:r>
            <a:endParaRPr lang="ru-RU" sz="3200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2599138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1124744"/>
            <a:ext cx="7521892" cy="466886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 txBox="1"/>
          <p:nvPr/>
        </p:nvSpPr>
        <p:spPr>
          <a:xfrm>
            <a:off x="468312" y="188912"/>
            <a:ext cx="799147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Calibri"/>
              <a:buNone/>
            </a:pPr>
            <a:r>
              <a:rPr lang="en-US" sz="32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Давайте</a:t>
            </a:r>
            <a:r>
              <a:rPr lang="en-US" sz="32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беречь</a:t>
            </a:r>
            <a:r>
              <a:rPr lang="en-US" sz="32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ПРИРОДУ и </a:t>
            </a:r>
            <a:r>
              <a:rPr lang="en-US" sz="3200" b="1" i="0" u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ЖИВОТНЫХ</a:t>
            </a:r>
            <a:r>
              <a:rPr lang="ru-RU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3200" dirty="0"/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  <a:t>УГАДАЙ, КТО ОН?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     </a:t>
            </a:r>
            <a:endParaRPr lang="ru-RU" b="1" dirty="0" smtClean="0">
              <a:solidFill>
                <a:srgbClr val="005825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>
              <a:buNone/>
            </a:pPr>
            <a:r>
              <a:rPr lang="ru-RU" b="1" dirty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b="1" dirty="0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b="1" dirty="0" err="1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Бык</a:t>
            </a:r>
            <a:r>
              <a:rPr lang="en-US" b="1" dirty="0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b="1" dirty="0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в </a:t>
            </a:r>
            <a:r>
              <a:rPr lang="en-US" b="1" dirty="0" err="1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лесу</a:t>
            </a:r>
            <a:r>
              <a:rPr lang="en-US" b="1" dirty="0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b="1" dirty="0" err="1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живёт</a:t>
            </a:r>
            <a:r>
              <a:rPr lang="en-US" b="1" dirty="0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b="1" dirty="0" err="1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лохматый</a:t>
            </a:r>
            <a:r>
              <a:rPr lang="en-US" b="1" dirty="0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/>
            </a:r>
            <a:br>
              <a:rPr lang="en-US" b="1" dirty="0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b="1" dirty="0" err="1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Рогом</a:t>
            </a:r>
            <a:r>
              <a:rPr lang="en-US" b="1" dirty="0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  </a:t>
            </a:r>
            <a:r>
              <a:rPr lang="en-US" b="1" dirty="0" err="1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острым</a:t>
            </a:r>
            <a:r>
              <a:rPr lang="en-US" b="1" dirty="0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b="1" dirty="0" err="1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чешет</a:t>
            </a:r>
            <a:r>
              <a:rPr lang="en-US" b="1" dirty="0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b="1" dirty="0" err="1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дуб</a:t>
            </a:r>
            <a:r>
              <a:rPr lang="en-US" b="1" dirty="0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br>
              <a:rPr lang="en-US" b="1" dirty="0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b="1" dirty="0" err="1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Головастый</a:t>
            </a:r>
            <a:r>
              <a:rPr lang="en-US" b="1" dirty="0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b="1" dirty="0" err="1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бородатый</a:t>
            </a:r>
            <a:r>
              <a:rPr lang="en-US" b="1" dirty="0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/>
            </a:r>
            <a:br>
              <a:rPr lang="en-US" b="1" dirty="0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b="1" dirty="0" err="1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Сильный</a:t>
            </a:r>
            <a:r>
              <a:rPr lang="en-US" b="1" dirty="0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b="1" dirty="0" err="1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быстроногий</a:t>
            </a:r>
            <a:r>
              <a:rPr lang="en-US" b="1" dirty="0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...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381000" y="230187"/>
            <a:ext cx="4551362" cy="133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25"/>
              </a:buClr>
              <a:buSzPts val="4800"/>
              <a:buFont typeface="Book Antiqua"/>
              <a:buNone/>
            </a:pPr>
            <a:r>
              <a:rPr lang="en-US" sz="4800" b="1" i="0" u="none" dirty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/>
            </a:r>
            <a:br>
              <a:rPr lang="en-US" sz="4800" b="1" i="0" u="none" dirty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4800" b="1" i="0" u="none" dirty="0" err="1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Это</a:t>
            </a:r>
            <a:r>
              <a:rPr lang="en-US" sz="4800" b="1" i="0" u="none" dirty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ru-RU" sz="4800" b="1" i="0" u="none" dirty="0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- </a:t>
            </a:r>
            <a:r>
              <a:rPr lang="ru-RU" sz="4800" b="1" i="0" u="none" dirty="0" err="1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з</a:t>
            </a:r>
            <a:r>
              <a:rPr lang="en-US" sz="4800" b="1" i="0" u="none" dirty="0" err="1" smtClean="0">
                <a:solidFill>
                  <a:srgbClr val="005825"/>
                </a:solidFill>
                <a:latin typeface="Book Antiqua"/>
                <a:ea typeface="Book Antiqua"/>
                <a:cs typeface="Book Antiqua"/>
                <a:sym typeface="Book Antiqua"/>
              </a:rPr>
              <a:t>убр</a:t>
            </a:r>
            <a:endParaRPr/>
          </a:p>
        </p:txBody>
      </p:sp>
      <p:sp>
        <p:nvSpPr>
          <p:cNvPr id="90" name="Google Shape;90;p21"/>
          <p:cNvSpPr txBox="1"/>
          <p:nvPr/>
        </p:nvSpPr>
        <p:spPr>
          <a:xfrm>
            <a:off x="179387" y="3068637"/>
            <a:ext cx="8964612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be-BY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Зубр живет в Беловежской пу</a:t>
            </a:r>
            <a:r>
              <a:rPr lang="ru-RU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ще</a:t>
            </a:r>
            <a:r>
              <a:rPr lang="ru-RU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Зубр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крупнейшее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животное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среди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млекопитающих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Длина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тела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около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3,5 м,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высота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- 2 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</a:t>
            </a:r>
            <a:r>
              <a:rPr lang="ru-RU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вес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доходит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тонны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дикий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бык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большой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гривой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В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дикой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природе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этот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лесной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великан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живет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25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лет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Судьба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зубров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печальна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Когда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многочисленные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стада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обитали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лесах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горах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конце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концов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их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почти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осталось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Сегодня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охота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зубров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строго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запрещена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Зубр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занесён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в"Красную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книгу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21" descr="http://detskiychas.ru/wp-content/uploads/2014/02/zubr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4008" y="-243408"/>
            <a:ext cx="4176464" cy="328498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body" idx="1"/>
          </p:nvPr>
        </p:nvSpPr>
        <p:spPr>
          <a:xfrm>
            <a:off x="250825" y="4868862"/>
            <a:ext cx="8713787" cy="187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1275" lvl="0" indent="-412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Видят эти животные-богатыри плохо, но у них хорошо развиты обоняние и слух. Но, несмотря на мощное телосложение, зубр легко и быстро передвигается по лесу, по глубокому снегу. </a:t>
            </a:r>
            <a:endParaRPr/>
          </a:p>
          <a:p>
            <a:pPr marL="41275" lvl="0" indent="-412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Они не только способны быстро бегать, но при необходимости могут преодолеть препятствие высотой до 2 метров.</a:t>
            </a:r>
            <a:endParaRPr/>
          </a:p>
        </p:txBody>
      </p:sp>
      <p:pic>
        <p:nvPicPr>
          <p:cNvPr id="101" name="Google Shape;101;p22" descr="Бизон (Bison bison), фото фотография картинка обои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3" y="188640"/>
            <a:ext cx="5904656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179387" y="4292600"/>
            <a:ext cx="4105275" cy="108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25"/>
              </a:buClr>
              <a:buSzPts val="2600"/>
              <a:buFont typeface="Calibri"/>
              <a:buNone/>
            </a:pPr>
            <a:r>
              <a:rPr lang="en-US" sz="2600" b="0" i="0" u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rPr>
              <a:t>Пасутся зубры утром и вечером. Днём лежат и пережёвывают жвачку.</a:t>
            </a:r>
            <a:endParaRPr/>
          </a:p>
        </p:txBody>
      </p:sp>
      <p:pic>
        <p:nvPicPr>
          <p:cNvPr id="111" name="Google Shape;111;p23" descr="Девочка и большой зубр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0648"/>
            <a:ext cx="4221622" cy="3063666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sp>
        <p:nvSpPr>
          <p:cNvPr id="112" name="Google Shape;112;p23"/>
          <p:cNvSpPr txBox="1"/>
          <p:nvPr/>
        </p:nvSpPr>
        <p:spPr>
          <a:xfrm>
            <a:off x="4572000" y="333375"/>
            <a:ext cx="4392612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6617"/>
              </a:buClr>
              <a:buSzPts val="2600"/>
              <a:buFont typeface="Calibri"/>
              <a:buNone/>
            </a:pPr>
            <a:endParaRPr lang="ru-RU" sz="2600" b="0" i="0" u="none" dirty="0" smtClean="0">
              <a:solidFill>
                <a:srgbClr val="3F661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6617"/>
              </a:buClr>
              <a:buSzPts val="2600"/>
              <a:buFont typeface="Calibri"/>
              <a:buNone/>
            </a:pPr>
            <a:endParaRPr lang="ru-RU" sz="2600" dirty="0">
              <a:solidFill>
                <a:srgbClr val="3F661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6617"/>
              </a:buClr>
              <a:buSzPts val="2600"/>
              <a:buFont typeface="Calibri"/>
              <a:buNone/>
            </a:pPr>
            <a:r>
              <a:rPr lang="en-US" sz="2600" b="0" i="0" u="none" dirty="0" err="1" smtClean="0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Питается</a:t>
            </a:r>
            <a:r>
              <a:rPr lang="en-US" sz="2600" b="0" i="0" u="none" dirty="0" smtClean="0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огромный</a:t>
            </a:r>
            <a:r>
              <a:rPr lang="en-US" sz="2600" b="0" i="0" u="none" dirty="0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зубр</a:t>
            </a:r>
            <a:r>
              <a:rPr lang="en-US" sz="2600" b="0" i="0" u="none" dirty="0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травой</a:t>
            </a:r>
            <a:r>
              <a:rPr lang="en-US" sz="2600" b="0" i="0" u="none" dirty="0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0" i="0" u="none" dirty="0" err="1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ветками</a:t>
            </a:r>
            <a:r>
              <a:rPr lang="en-US" sz="2600" b="0" i="0" u="none" dirty="0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600" b="0" i="0" u="none" dirty="0" err="1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побегами</a:t>
            </a:r>
            <a:r>
              <a:rPr lang="en-US" sz="2600" b="0" i="0" u="none" dirty="0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кустарников</a:t>
            </a:r>
            <a:r>
              <a:rPr lang="en-US" sz="2600" b="0" i="0" u="none" dirty="0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0" i="0" u="none" dirty="0" err="1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гложет</a:t>
            </a:r>
            <a:r>
              <a:rPr lang="en-US" sz="2600" b="0" i="0" u="none" dirty="0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кору</a:t>
            </a:r>
            <a:r>
              <a:rPr lang="en-US" sz="2600" b="0" i="0" u="none" dirty="0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деревьев</a:t>
            </a:r>
            <a:r>
              <a:rPr lang="en-US" sz="2600" b="0" i="0" u="none" dirty="0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6617"/>
              </a:buClr>
              <a:buSzPts val="2600"/>
              <a:buFont typeface="Calibri"/>
              <a:buNone/>
            </a:pPr>
            <a:r>
              <a:rPr lang="en-US" sz="2600" b="0" i="0" u="none" dirty="0" err="1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Может</a:t>
            </a:r>
            <a:r>
              <a:rPr lang="en-US" sz="2600" b="0" i="0" u="none" dirty="0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полакомиться</a:t>
            </a:r>
            <a:r>
              <a:rPr lang="en-US" sz="2600" b="0" i="0" u="none" dirty="0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600" b="0" i="0" u="none" dirty="0" err="1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грибами</a:t>
            </a:r>
            <a:r>
              <a:rPr lang="en-US" sz="2600" b="0" i="0" u="none" dirty="0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600" b="0" i="0" u="none" dirty="0" err="1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lang="en-US" sz="2600" b="0" i="0" u="none" dirty="0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сутки</a:t>
            </a:r>
            <a:r>
              <a:rPr lang="en-US" sz="2600" b="0" i="0" u="none" dirty="0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съедает</a:t>
            </a:r>
            <a:r>
              <a:rPr lang="en-US" sz="2600" b="0" i="0" u="none" dirty="0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до</a:t>
            </a:r>
            <a:r>
              <a:rPr lang="en-US" sz="2600" b="0" i="0" u="none" dirty="0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 40 </a:t>
            </a:r>
            <a:r>
              <a:rPr lang="en-US" sz="2600" b="0" i="0" u="none" dirty="0" err="1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кг</a:t>
            </a:r>
            <a:r>
              <a:rPr lang="en-US" sz="2600" b="0" i="0" u="none" dirty="0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корма</a:t>
            </a:r>
            <a:r>
              <a:rPr lang="en-US" sz="2600" b="0" i="0" u="none" dirty="0">
                <a:solidFill>
                  <a:srgbClr val="3F6617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6156325" y="230187"/>
            <a:ext cx="2736850" cy="166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25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rPr>
              <a:t>Маленькие зубрята появляются на свет в начале лета или в конце весны. После рождения молоко матери – лучшая пища для них.</a:t>
            </a:r>
            <a:br>
              <a:rPr lang="en-US" sz="2000" b="0" i="0" u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20" name="Google Shape;120;p24" descr="Зубр – животное красной книги: описание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940425" cy="393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4" descr="http://ivmdom.ru/_ph/11/77440556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3928" y="3451902"/>
            <a:ext cx="5220072" cy="340609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4"/>
          <p:cNvSpPr txBox="1"/>
          <p:nvPr/>
        </p:nvSpPr>
        <p:spPr>
          <a:xfrm>
            <a:off x="179387" y="4365625"/>
            <a:ext cx="360045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25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005825"/>
                </a:solidFill>
                <a:latin typeface="Calibri"/>
                <a:ea typeface="Calibri"/>
                <a:cs typeface="Calibri"/>
                <a:sym typeface="Calibri"/>
              </a:rPr>
              <a:t>Родившийся малыш - зубрёнок очень быстро встаёт на ноги и бежит за мамой. Она заботится о нём: кормит телёнка молоком, защищает от неприятностей.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323850" y="4724400"/>
            <a:ext cx="85693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25"/>
              </a:buClr>
              <a:buSzPts val="2200"/>
              <a:buFont typeface="Calibri"/>
              <a:buNone/>
            </a:pP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давние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времена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главным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среди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всех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зверей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считался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Зубр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У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него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тогда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было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горба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Он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получил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его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гораздо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позже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в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наказание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Вот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как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это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случилось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Больше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всего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Зубр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любил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носиться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лугам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лесам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а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впереди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себя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непременно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высылал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стаю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лис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которые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громкими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голосами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предупреждали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всех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что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их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вожак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Зубр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вышел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прогулку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Bсе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должны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были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убираться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дороги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чтобы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быть</a:t>
            </a:r>
            <a:r>
              <a:rPr lang="en-US" sz="22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растоптанными</a:t>
            </a:r>
            <a:r>
              <a:rPr lang="en-US" sz="2200" b="0" i="0" u="none" dirty="0">
                <a:solidFill>
                  <a:schemeClr val="tx1"/>
                </a:solidFill>
                <a:sym typeface="Calibri"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8" name="Google Shape;138;p26" descr="Убив зубра, он поместил его голову на свой семейный гер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1690" y="1452785"/>
            <a:ext cx="5881351" cy="316154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sp>
        <p:nvSpPr>
          <p:cNvPr id="139" name="Google Shape;139;p26"/>
          <p:cNvSpPr txBox="1"/>
          <p:nvPr/>
        </p:nvSpPr>
        <p:spPr>
          <a:xfrm>
            <a:off x="179387" y="333375"/>
            <a:ext cx="8964612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25"/>
              </a:buClr>
              <a:buSzPts val="3900"/>
              <a:buFont typeface="Calibri"/>
              <a:buNone/>
            </a:pPr>
            <a:r>
              <a:rPr lang="en-US" sz="39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А ВЫ ЗНАЕТЕ</a:t>
            </a:r>
            <a:r>
              <a:rPr lang="en-US" sz="3900" b="0" i="0" u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ru-RU" sz="3900" b="0" i="0" u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25"/>
              </a:buClr>
              <a:buSzPts val="3900"/>
              <a:buFont typeface="Calibri"/>
              <a:buNone/>
            </a:pPr>
            <a:r>
              <a:rPr lang="en-US" sz="3900" b="0" i="0" u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«ПОЧЕМУ У ЗУБРА ЕСТЬ ГОРБ?»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2987675" y="230187"/>
            <a:ext cx="5976937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825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Однажды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когда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Зубр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мчался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лесу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маленькая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птица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смогла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вовремя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уступить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ему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дорогу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она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как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раз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сидела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гнезде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И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хотя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все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звери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пытались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остановить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Зубра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он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подумал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свернуть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растоптал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тяжелыми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копытами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птицу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и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гнездо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b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ожидал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Зубр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что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о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его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поступке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узнает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Нанабозо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сын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небесного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духа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Сильно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рассердился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Нанабозо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Бросился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наперерез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Зубру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одним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движением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руки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остановил</a:t>
            </a:r>
            <a:r>
              <a:rPr lang="en-US" sz="20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его</a:t>
            </a:r>
            <a:r>
              <a:rPr lang="en-US" sz="2000" b="0" i="0" u="none" dirty="0">
                <a:solidFill>
                  <a:schemeClr val="tx1"/>
                </a:solidFill>
                <a:sym typeface="Calibri"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46" name="Google Shape;146;p27" descr="https://image.jimcdn.com/app/cms/image/transf/none/path/s1f7c9f5e3aa51675/image/id91f7fc57aa4f3d4/version/1442139326/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0"/>
            <a:ext cx="2647950" cy="39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7" descr="http://file.mobilmusic.ru/f0/a5/eb/98835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8836" y="3602182"/>
            <a:ext cx="5985164" cy="325581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7"/>
          <p:cNvSpPr txBox="1"/>
          <p:nvPr/>
        </p:nvSpPr>
        <p:spPr>
          <a:xfrm>
            <a:off x="2987675" y="2646218"/>
            <a:ext cx="6156325" cy="40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ты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посмел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губить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я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создал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?» -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грозно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воскликнул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Нанабозо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ударил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его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своим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посохом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спине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«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посмел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обижать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кто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слабее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тебя</a:t>
            </a: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?»</a:t>
            </a:r>
            <a:endParaRPr/>
          </a:p>
        </p:txBody>
      </p:sp>
      <p:sp>
        <p:nvSpPr>
          <p:cNvPr id="149" name="Google Shape;149;p27"/>
          <p:cNvSpPr txBox="1"/>
          <p:nvPr/>
        </p:nvSpPr>
        <p:spPr>
          <a:xfrm>
            <a:off x="179387" y="4076700"/>
            <a:ext cx="2879725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Зубр, боясь ещё ударов, опустил низко свою голову, но Нанабозо только сказал: "Пусть отныне у всех зубров вырастет горб на спине, а голову свою от стыда они всегда держат низко опущенной".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8" descr="http://www.sunhome.ru/UsersGallery/wallpapers/41/1211075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2" y="188640"/>
            <a:ext cx="5940425" cy="445531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8"/>
          <p:cNvSpPr txBox="1"/>
          <p:nvPr/>
        </p:nvSpPr>
        <p:spPr>
          <a:xfrm>
            <a:off x="179387" y="4797425"/>
            <a:ext cx="8785225" cy="13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Лисы попытались избежать наказания: убежав от Нанабозо вырыли нору и скрылись внутри. Но Нанабозо нашёл их и cказал: "Вы тоже погубили птицy. За это всегда будете жить в холодной земле!"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той поры все лисицы живут в норах, а у зубра есть горб.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Green with White Fence Sego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Green with White Fence Sego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Green with White Fence Sego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Green with White Fence Sego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802</Words>
  <Application>Microsoft Office PowerPoint</Application>
  <PresentationFormat>Экран (4:3)</PresentationFormat>
  <Paragraphs>55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Book Antiqua</vt:lpstr>
      <vt:lpstr>Bookman Old Style</vt:lpstr>
      <vt:lpstr>Calibri</vt:lpstr>
      <vt:lpstr>Courier New</vt:lpstr>
      <vt:lpstr>Noto Sans Symbols</vt:lpstr>
      <vt:lpstr>Trebuchet MS</vt:lpstr>
      <vt:lpstr>Белый текст и шрифт Courier для слайдов с кодом</vt:lpstr>
      <vt:lpstr>2_Green with White Fence Segoe</vt:lpstr>
      <vt:lpstr>3_Green with White Fence Segoe</vt:lpstr>
      <vt:lpstr>4_Green with White Fence Segoe</vt:lpstr>
      <vt:lpstr>5_Green with White Fence Segoe</vt:lpstr>
      <vt:lpstr>  По тропинкам зубра      </vt:lpstr>
      <vt:lpstr>УГАДАЙ, КТО ОН?</vt:lpstr>
      <vt:lpstr> Это - зубр</vt:lpstr>
      <vt:lpstr>Презентация PowerPoint</vt:lpstr>
      <vt:lpstr>Пасутся зубры утром и вечером. Днём лежат и пережёвывают жвачку.</vt:lpstr>
      <vt:lpstr>Маленькие зубрята появляются на свет в начале лета или в конце весны. После рождения молоко матери – лучшая пища для них. </vt:lpstr>
      <vt:lpstr>В давние времена главным среди всех зверей считался Зубр. У него тогда не было горба. Он получил его гораздо позже, в наказание. Вот как это случилось: Больше всего Зубр любил носиться по лугам и лесам, а впереди себя непременно высылал стаю лис, которые громкими голосами предупреждали всех, что их вожак - Зубр вышел на прогулку. Bсе должны были убираться с дороги, чтобы не быть растоптанными.</vt:lpstr>
      <vt:lpstr>Однажды, когда Зубр мчался по лесу, маленькая птица не смогла вовремя уступить ему дорогу: она как раз сидела на гнезде. И хотя все звери пытались остановить Зубра, он и не подумал свернуть и растоптал тяжелыми копытами и птицу, и гнездо.  Не ожидал Зубр, что о его поступке узнает Нанабозо - сын небесного духа. Сильно рассердился Нанабозо. Бросился наперерез Зубру и одним движением руки остановил его.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    </dc:title>
  <cp:lastModifiedBy>Компсекнов</cp:lastModifiedBy>
  <cp:revision>27</cp:revision>
  <dcterms:modified xsi:type="dcterms:W3CDTF">2024-02-29T06:39:32Z</dcterms:modified>
</cp:coreProperties>
</file>