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68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347A-D584-4E99-84F4-04FAE340FC8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32CF4E2-1720-43C0-BA17-12E697544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347A-D584-4E99-84F4-04FAE340FC8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F4E2-1720-43C0-BA17-12E697544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347A-D584-4E99-84F4-04FAE340FC8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F4E2-1720-43C0-BA17-12E697544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347A-D584-4E99-84F4-04FAE340FC8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32CF4E2-1720-43C0-BA17-12E697544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347A-D584-4E99-84F4-04FAE340FC8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F4E2-1720-43C0-BA17-12E697544B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347A-D584-4E99-84F4-04FAE340FC8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F4E2-1720-43C0-BA17-12E697544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347A-D584-4E99-84F4-04FAE340FC8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32CF4E2-1720-43C0-BA17-12E697544B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347A-D584-4E99-84F4-04FAE340FC8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F4E2-1720-43C0-BA17-12E697544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347A-D584-4E99-84F4-04FAE340FC8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F4E2-1720-43C0-BA17-12E697544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347A-D584-4E99-84F4-04FAE340FC8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F4E2-1720-43C0-BA17-12E697544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347A-D584-4E99-84F4-04FAE340FC8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F4E2-1720-43C0-BA17-12E697544B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4D347A-D584-4E99-84F4-04FAE340FC8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2CF4E2-1720-43C0-BA17-12E697544B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ru.wikipedia.org/w/index.php?title=%D0%A2%D0%B2%D0%BE%D1%80%D0%BE%D0%B3,&amp;action=edit&amp;redlink=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32658"/>
            <a:ext cx="8659688" cy="23762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620689"/>
            <a:ext cx="8458200" cy="33843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052736"/>
            <a:ext cx="67244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Промышленность рисунок - 68 фот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077072"/>
            <a:ext cx="2933779" cy="260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Завод рисунок для детей - 72 фото"/>
          <p:cNvPicPr/>
          <p:nvPr/>
        </p:nvPicPr>
        <p:blipFill>
          <a:blip r:embed="rId4" cstate="print"/>
          <a:srcRect t="22962"/>
          <a:stretch>
            <a:fillRect/>
          </a:stretch>
        </p:blipFill>
        <p:spPr bwMode="auto">
          <a:xfrm>
            <a:off x="179512" y="3140968"/>
            <a:ext cx="4464496" cy="347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57200"/>
            <a:ext cx="8232976" cy="841248"/>
          </a:xfrm>
        </p:spPr>
        <p:txBody>
          <a:bodyPr/>
          <a:lstStyle/>
          <a:p>
            <a:r>
              <a:rPr lang="ru-RU" dirty="0" err="1" smtClean="0"/>
              <a:t>БелАЗ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Предприятие  «</a:t>
            </a:r>
            <a:r>
              <a:rPr lang="ru-RU" dirty="0" err="1" smtClean="0"/>
              <a:t>БелАЗ</a:t>
            </a:r>
            <a:r>
              <a:rPr lang="ru-RU" dirty="0" smtClean="0"/>
              <a:t>», расположенное в городе Жодино, выпускает самую широкую в мире линейку карьерных самосвалов грузоподъёмностью от 30 до 450т. Автомобиль </a:t>
            </a:r>
            <a:r>
              <a:rPr lang="ru-RU" dirty="0" err="1" smtClean="0"/>
              <a:t>БелАЗ</a:t>
            </a:r>
            <a:r>
              <a:rPr lang="ru-RU" dirty="0" smtClean="0"/>
              <a:t> установил рекорд Гиннеса: провёз груз в 503,5 т. Выпускаются роботизированные самосвалы, </a:t>
            </a:r>
            <a:r>
              <a:rPr lang="ru-RU" dirty="0" err="1" smtClean="0"/>
              <a:t>электросамосвалы</a:t>
            </a:r>
            <a:r>
              <a:rPr lang="ru-RU" dirty="0" smtClean="0"/>
              <a:t>, уникальная техника для </a:t>
            </a:r>
            <a:r>
              <a:rPr lang="ru-RU" dirty="0" err="1" smtClean="0"/>
              <a:t>горно</a:t>
            </a:r>
            <a:r>
              <a:rPr lang="ru-RU" dirty="0" smtClean="0"/>
              <a:t> – шахтных разработок.</a:t>
            </a:r>
          </a:p>
          <a:p>
            <a:endParaRPr lang="ru-RU" dirty="0"/>
          </a:p>
        </p:txBody>
      </p:sp>
      <p:pic>
        <p:nvPicPr>
          <p:cNvPr id="5" name="Содержимое 4" descr="https://avatars.mds.yandex.net/i?id=1c4878240e18ffbbd90a9d526c7e4296_l-4507760-images-thumbs&amp;n=13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499992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457200"/>
            <a:ext cx="5568680" cy="841248"/>
          </a:xfrm>
        </p:spPr>
        <p:txBody>
          <a:bodyPr/>
          <a:lstStyle/>
          <a:p>
            <a:r>
              <a:rPr lang="ru-RU" dirty="0" err="1" smtClean="0"/>
              <a:t>БелДжи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Предприятие «</a:t>
            </a:r>
            <a:r>
              <a:rPr lang="ru-RU" dirty="0" err="1" smtClean="0"/>
              <a:t>БелДжи</a:t>
            </a:r>
            <a:r>
              <a:rPr lang="ru-RU" dirty="0" smtClean="0"/>
              <a:t>» по сборке легковых автомобилей находится недалеко от г. Борисов.</a:t>
            </a:r>
          </a:p>
          <a:p>
            <a:pPr>
              <a:buNone/>
            </a:pPr>
            <a:r>
              <a:rPr lang="ru-RU" dirty="0" smtClean="0"/>
              <a:t>     Проектная мощность завода – 60 тыс. легковых автомобилей в год.</a:t>
            </a:r>
          </a:p>
          <a:p>
            <a:pPr>
              <a:buNone/>
            </a:pPr>
            <a:r>
              <a:rPr lang="ru-RU" dirty="0" smtClean="0"/>
              <a:t>    В ближайшие годы на </a:t>
            </a:r>
            <a:r>
              <a:rPr lang="ru-RU" dirty="0" err="1" smtClean="0"/>
              <a:t>БелДжи</a:t>
            </a:r>
            <a:r>
              <a:rPr lang="ru-RU" dirty="0" smtClean="0"/>
              <a:t> планируется сборка электромобилей.</a:t>
            </a:r>
          </a:p>
          <a:p>
            <a:pPr>
              <a:buNone/>
            </a:pPr>
            <a:r>
              <a:rPr lang="ru-RU" dirty="0" smtClean="0"/>
              <a:t>     С 2023 года началась сборка автомобилей под маркой — «</a:t>
            </a:r>
            <a:r>
              <a:rPr lang="ru-RU" dirty="0" err="1" smtClean="0"/>
              <a:t>BelGee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  <p:pic>
        <p:nvPicPr>
          <p:cNvPr id="5" name="Рисунок 4" descr="Изображение логотип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153543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Belgee – официальный дилер в Самаре купить Белджи по выгодной цене в Автомир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4572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457200"/>
            <a:ext cx="4848600" cy="841248"/>
          </a:xfrm>
        </p:spPr>
        <p:txBody>
          <a:bodyPr/>
          <a:lstStyle/>
          <a:p>
            <a:r>
              <a:rPr lang="ru-RU" dirty="0" smtClean="0"/>
              <a:t>НАФТАН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Расположен в  городе Новополоцк. </a:t>
            </a:r>
          </a:p>
          <a:p>
            <a:pPr>
              <a:buNone/>
            </a:pPr>
            <a:r>
              <a:rPr lang="ru-RU" dirty="0" smtClean="0"/>
              <a:t>     «</a:t>
            </a:r>
            <a:r>
              <a:rPr lang="ru-RU" dirty="0" err="1" smtClean="0"/>
              <a:t>Нафтан</a:t>
            </a:r>
            <a:r>
              <a:rPr lang="ru-RU" dirty="0" smtClean="0"/>
              <a:t>» является крупнейшим нефтеперерабатывающим заводом Европы. Его проектная мощность по первичной переработке нефти – более 24 </a:t>
            </a:r>
            <a:r>
              <a:rPr lang="ru-RU" dirty="0" err="1" smtClean="0"/>
              <a:t>млн</a:t>
            </a:r>
            <a:r>
              <a:rPr lang="ru-RU" dirty="0" smtClean="0"/>
              <a:t> тонн в год. Выпускает более 75 видов нефтепродуктов: </a:t>
            </a:r>
            <a:r>
              <a:rPr lang="ru-RU" dirty="0" err="1" smtClean="0"/>
              <a:t>автобензины</a:t>
            </a:r>
            <a:r>
              <a:rPr lang="ru-RU" dirty="0" smtClean="0"/>
              <a:t>, дизельное топливо, керосины, печное и моторное топливо, компрессорные масла, различные марки строительных, дорожных и кровельных битумов, широкий ассортимент растворителей</a:t>
            </a:r>
            <a:endParaRPr lang="ru-RU" dirty="0"/>
          </a:p>
        </p:txBody>
      </p:sp>
      <p:pic>
        <p:nvPicPr>
          <p:cNvPr id="5" name="Рисунок 4" descr="https://avatars.mds.yandex.net/i?id=530b76960183d136a691c5b5b217379a244dcb36-5311722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591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5" descr="https://arman-engineering.ru/wp-content/uploads/33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392488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457200"/>
            <a:ext cx="5496672" cy="841248"/>
          </a:xfrm>
        </p:spPr>
        <p:txBody>
          <a:bodyPr/>
          <a:lstStyle/>
          <a:p>
            <a:r>
              <a:rPr lang="ru-RU" dirty="0" err="1" smtClean="0"/>
              <a:t>Могилевхимволокно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916832"/>
            <a:ext cx="4191000" cy="44077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Открытое акционерное общество «</a:t>
            </a:r>
            <a:r>
              <a:rPr lang="ru-RU" dirty="0" err="1" smtClean="0"/>
              <a:t>Могилевхимволокно</a:t>
            </a:r>
            <a:r>
              <a:rPr lang="ru-RU" dirty="0" smtClean="0"/>
              <a:t>» является единственным в Республике Беларусь крупным производителем </a:t>
            </a:r>
            <a:r>
              <a:rPr lang="ru-RU" dirty="0" err="1" smtClean="0"/>
              <a:t>диметил-терефталата</a:t>
            </a:r>
            <a:r>
              <a:rPr lang="ru-RU" dirty="0" smtClean="0"/>
              <a:t>, полиэфирного </a:t>
            </a:r>
            <a:r>
              <a:rPr lang="ru-RU" dirty="0" err="1" smtClean="0"/>
              <a:t>гранулята</a:t>
            </a:r>
            <a:r>
              <a:rPr lang="ru-RU" dirty="0" smtClean="0"/>
              <a:t> ПЭТ, полиэфирных волокон и нитей, синтетических пленок и основным поставщиком сырья для легкой промышленности.</a:t>
            </a:r>
            <a:endParaRPr lang="ru-RU" dirty="0"/>
          </a:p>
        </p:txBody>
      </p:sp>
      <p:pic>
        <p:nvPicPr>
          <p:cNvPr id="5" name="Содержимое 4" descr="ОАО «Могилевхимволокно» - 38 000,0 м2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68760"/>
            <a:ext cx="4343400" cy="283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Администрация Октябрьского района г.Могилева - ОАО «Могилевхимволокно»:  формулы успешного развития"/>
          <p:cNvPicPr/>
          <p:nvPr/>
        </p:nvPicPr>
        <p:blipFill>
          <a:blip r:embed="rId3" cstate="print"/>
          <a:srcRect b="11406"/>
          <a:stretch>
            <a:fillRect/>
          </a:stretch>
        </p:blipFill>
        <p:spPr bwMode="auto">
          <a:xfrm>
            <a:off x="4499992" y="4293096"/>
            <a:ext cx="4321948" cy="23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Изображение логотип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1694704" cy="183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57200"/>
            <a:ext cx="5976664" cy="841248"/>
          </a:xfrm>
        </p:spPr>
        <p:txBody>
          <a:bodyPr/>
          <a:lstStyle/>
          <a:p>
            <a:pPr algn="ctr"/>
            <a:r>
              <a:rPr lang="ru-RU" dirty="0" smtClean="0"/>
              <a:t>Бабушкина крынка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 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Бабушкина крынка» — крупный производитель натуральной молочной продукции в Беларуси. Производственные ресурсы предприятия позволяют переработать до 3000 тонн молока в сутки, а сырьевая зона охватывает 18 из 21 района Могилёвской области. Основной продукцией ОАО «Бабушкина крынка» является: молоко, молоко сухое обезжиренное, масло сливочное, сыр твёрдый, полутвёрдый и мягкий, кефир, сметана, творог</a:t>
            </a:r>
            <a:r>
              <a:rPr lang="ru-RU" dirty="0" smtClean="0">
                <a:solidFill>
                  <a:schemeClr val="accent6"/>
                </a:solidFill>
                <a:hlinkClick r:id="rId2" tooltip="Творог, (страница отсутствует)"/>
              </a:rPr>
              <a:t>,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сливки питьевые, йогурт, сырки глазированные; мороженое, заменитель цельного молока. Всего компания производит более 300 наименований продукции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Первый молочный холдинг страны &quot;Бабушкина крынка&quot; увеличивает экспорт  продукции — Бобруйский новостной портал Bobrlife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293096"/>
            <a:ext cx="4343400" cy="241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Фото: Бабушкина крынка, офис организации, Могилёв, ул ..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40768"/>
            <a:ext cx="4392488" cy="279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57200"/>
            <a:ext cx="6432776" cy="841248"/>
          </a:xfrm>
        </p:spPr>
        <p:txBody>
          <a:bodyPr/>
          <a:lstStyle/>
          <a:p>
            <a:r>
              <a:rPr lang="ru-RU" dirty="0" smtClean="0"/>
              <a:t>ГОМСЕЛЬМАШ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987552" cy="4724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Крупнейший производитель кормоуборочной и зерноуборочной техники в Беларуси, а также один из лидеров мирового рынка комбайнов и других сельхозмашин. В настоящее время в производственной линейке предприятия представлено более 35 моделей различной сельскохозяйственной техники.</a:t>
            </a:r>
          </a:p>
          <a:p>
            <a:endParaRPr lang="ru-RU" dirty="0"/>
          </a:p>
        </p:txBody>
      </p:sp>
      <p:pic>
        <p:nvPicPr>
          <p:cNvPr id="5" name="Рисунок 4" descr="https://xn--c1aacf4aelacq3l.xn--90ais/images/2/2d/Logo-gomselmash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645920" cy="123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5" descr="https://rossaprimavera.ru/static/files/e3543137a87e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744416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t-i-t.com.ua/image/catalog/gomsilmash/kbk-8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5024"/>
            <a:ext cx="3741410" cy="2931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457200"/>
            <a:ext cx="5208640" cy="841248"/>
          </a:xfrm>
        </p:spPr>
        <p:txBody>
          <a:bodyPr/>
          <a:lstStyle/>
          <a:p>
            <a:r>
              <a:rPr lang="ru-RU" dirty="0" err="1" smtClean="0"/>
              <a:t>беларуськалий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Один из ведущих производителей калийных удобрений в мире.  В 1963 году был открыт первый комбинат по добыче калийной соли. В настоящий момент производственные мощности предприятия насчитывают 6 рудников и 4 обогатительные фабрики. Это позволяет производить порядка 13 млн. тонн удобрений ежегодно. Предприятию принадлежит 20% от мирового производства удобрений. Калийные удобрения производства ОАО «</a:t>
            </a:r>
            <a:r>
              <a:rPr lang="ru-RU" dirty="0" err="1" smtClean="0"/>
              <a:t>Беларуськалий</a:t>
            </a:r>
            <a:r>
              <a:rPr lang="ru-RU" dirty="0" smtClean="0"/>
              <a:t>» поставляются в Азию, Европу, Африку, Латинскую Америку – всего более 80 стран.</a:t>
            </a:r>
            <a:endParaRPr lang="ru-RU" dirty="0"/>
          </a:p>
        </p:txBody>
      </p:sp>
      <p:pic>
        <p:nvPicPr>
          <p:cNvPr id="5" name="Содержимое 4" descr="fertilizerdaily.ru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4191000" cy="2766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nelikvidi.by/images/companies/d90a87683148c775f91d4109560f17a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57250" cy="97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57200"/>
            <a:ext cx="5352656" cy="841248"/>
          </a:xfrm>
        </p:spPr>
        <p:txBody>
          <a:bodyPr/>
          <a:lstStyle/>
          <a:p>
            <a:r>
              <a:rPr lang="ru-RU" dirty="0" err="1" smtClean="0"/>
              <a:t>пинскдрев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916832"/>
            <a:ext cx="3835152" cy="440776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  «</a:t>
            </a:r>
            <a:r>
              <a:rPr lang="ru-RU" sz="3300" dirty="0" err="1" smtClean="0"/>
              <a:t>Пинскдрев</a:t>
            </a:r>
            <a:r>
              <a:rPr lang="ru-RU" sz="3300" dirty="0" smtClean="0"/>
              <a:t>» — одно из крупнейших дерево­обрабатывающих предприятий Республики Беларусь. «</a:t>
            </a:r>
            <a:r>
              <a:rPr lang="ru-RU" sz="3300" dirty="0" err="1" smtClean="0"/>
              <a:t>Пинскдрев</a:t>
            </a:r>
            <a:r>
              <a:rPr lang="ru-RU" sz="3300" dirty="0" smtClean="0"/>
              <a:t>» производит фанеру берёзовую и ольховую , ДСП, корпусную мебель, мягкую мебель, матрасы, </a:t>
            </a:r>
            <a:r>
              <a:rPr lang="ru-RU" sz="3300" dirty="0" err="1" smtClean="0"/>
              <a:t>строганый</a:t>
            </a:r>
            <a:r>
              <a:rPr lang="ru-RU" sz="3300" dirty="0" smtClean="0"/>
              <a:t> шпон, пиломатериалы, мебельный щит, клееный брус, </a:t>
            </a:r>
            <a:r>
              <a:rPr lang="ru-RU" sz="3300" dirty="0" err="1" smtClean="0"/>
              <a:t>гнуто­клееные</a:t>
            </a:r>
            <a:r>
              <a:rPr lang="ru-RU" sz="3300" dirty="0" smtClean="0"/>
              <a:t> детали, профильные детали, </a:t>
            </a:r>
            <a:r>
              <a:rPr lang="ru-RU" sz="3300" dirty="0" err="1" smtClean="0"/>
              <a:t>оцилиндрованные</a:t>
            </a:r>
            <a:r>
              <a:rPr lang="ru-RU" sz="3300" dirty="0" smtClean="0"/>
              <a:t> заготовки, топливную щепу, топливные брикеты и другую продукцию, а также реализует круглые лесо­материалы. Ассортимент мягкой и корпусной мебели превышает 1,5 тыс. наименований. Продукция экспортируется в Россию, страны Европы Казахстан, Украину, Узбекистан.</a:t>
            </a:r>
          </a:p>
          <a:p>
            <a:endParaRPr lang="ru-RU" dirty="0"/>
          </a:p>
        </p:txBody>
      </p:sp>
      <p:pic>
        <p:nvPicPr>
          <p:cNvPr id="1026" name="Picture 2" descr="https://upload.wikimedia.org/wikipedia/commons/f/f9/Pinskdre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252907" cy="1008112"/>
          </a:xfrm>
          <a:prstGeom prst="rect">
            <a:avLst/>
          </a:prstGeom>
          <a:noFill/>
        </p:spPr>
      </p:pic>
      <p:pic>
        <p:nvPicPr>
          <p:cNvPr id="6" name="Содержимое 5" descr="Гостиная «Турин» #1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196752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талог мебели «Пинскдрев» - лидер в производстве Белорусской мебели в  Беларуси!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924944"/>
            <a:ext cx="2139315" cy="213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Мебель в гостиную в классическом стиле: критерии выбор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725144"/>
            <a:ext cx="2466975" cy="184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Fane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301208"/>
            <a:ext cx="2413000" cy="127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15816" y="188640"/>
            <a:ext cx="6072736" cy="792088"/>
          </a:xfrm>
        </p:spPr>
        <p:txBody>
          <a:bodyPr/>
          <a:lstStyle/>
          <a:p>
            <a:r>
              <a:rPr lang="ru-RU" dirty="0" smtClean="0"/>
              <a:t>Гефест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Группа компаний GEFEST занимается выпуском современной кухонной бытовой техники с высокими потребительскими свойствами. Основные направления деятельности — производство газовых, газоэлектрических, электрических плит, встраиваемой техники и воздухоочистителей торговой марки GEFEST</a:t>
            </a:r>
            <a:endParaRPr lang="ru-RU" dirty="0"/>
          </a:p>
        </p:txBody>
      </p:sp>
      <p:pic>
        <p:nvPicPr>
          <p:cNvPr id="7" name="Содержимое 6" descr="Электрическая плита ЭП Н Д 6140-01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24142" r="26719"/>
          <a:stretch>
            <a:fillRect/>
          </a:stretch>
        </p:blipFill>
        <p:spPr bwMode="auto">
          <a:xfrm>
            <a:off x="395536" y="4365104"/>
            <a:ext cx="936104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www.gefest.by/upload/cacheResize/48a/b76/e6d004a15d5fb0f054609e85aa0086e0.jpg"/>
          <p:cNvPicPr/>
          <p:nvPr/>
        </p:nvPicPr>
        <p:blipFill>
          <a:blip r:embed="rId3" cstate="print"/>
          <a:srcRect t="13449" b="13015"/>
          <a:stretch>
            <a:fillRect/>
          </a:stretch>
        </p:blipFill>
        <p:spPr bwMode="auto">
          <a:xfrm>
            <a:off x="1619672" y="4077072"/>
            <a:ext cx="1213383" cy="124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www.gefest.by/upload/cacheResize/40b/127/16cead37de67a390d14d03e74b8fc87f.jpg"/>
          <p:cNvPicPr/>
          <p:nvPr/>
        </p:nvPicPr>
        <p:blipFill>
          <a:blip r:embed="rId4" cstate="print"/>
          <a:srcRect l="9877" t="9968" r="11710" b="10719"/>
          <a:stretch>
            <a:fillRect/>
          </a:stretch>
        </p:blipFill>
        <p:spPr bwMode="auto">
          <a:xfrm>
            <a:off x="2987824" y="5013176"/>
            <a:ext cx="1559584" cy="157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Гефест-Техника» УП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15841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Завод «Гефест-техника», Беларусь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484784"/>
            <a:ext cx="3888432" cy="21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75856" y="457200"/>
            <a:ext cx="5712696" cy="841248"/>
          </a:xfrm>
        </p:spPr>
        <p:txBody>
          <a:bodyPr/>
          <a:lstStyle/>
          <a:p>
            <a:r>
              <a:rPr lang="ru-RU" dirty="0" smtClean="0"/>
              <a:t>Савушкин продукт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ОАО "Савушкин продукт" - лидер молочной промышленности Республики Беларусь. Вся молочная и соковая продукция компании насчитывает около 250 наименований. Ассортиментный портфель компании представлен брендами «Савушкин», «</a:t>
            </a:r>
            <a:r>
              <a:rPr lang="ru-RU" dirty="0" err="1" smtClean="0"/>
              <a:t>Брест-Литовск</a:t>
            </a:r>
            <a:r>
              <a:rPr lang="ru-RU" dirty="0" smtClean="0"/>
              <a:t>», «</a:t>
            </a:r>
            <a:r>
              <a:rPr lang="ru-RU" dirty="0" err="1" smtClean="0"/>
              <a:t>Оптималь</a:t>
            </a:r>
            <a:r>
              <a:rPr lang="ru-RU" dirty="0" smtClean="0"/>
              <a:t>», «Ласковое лето», «На100ящий», «</a:t>
            </a:r>
            <a:r>
              <a:rPr lang="ru-RU" dirty="0" err="1" smtClean="0"/>
              <a:t>СуперКид</a:t>
            </a:r>
            <a:r>
              <a:rPr lang="ru-RU" dirty="0" smtClean="0"/>
              <a:t>». Поставка продукции осуществляется не только в Беларусь, но и за ее пределы: в Россию, Украину, Казахстан, Армению, Азербайджан, Молдову, ОАЭ, Иорданию, Сингапур, Республику Корея, Гонконг, </a:t>
            </a:r>
            <a:r>
              <a:rPr lang="ru-RU" dirty="0" err="1" smtClean="0"/>
              <a:t>Тайланд</a:t>
            </a:r>
            <a:r>
              <a:rPr lang="ru-RU" dirty="0" smtClean="0"/>
              <a:t>, страны Евросоюза и другие страны Ближнего и Дальнего зарубежья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" name="Рисунок 12" descr="Савушкин продукт - ГО Управляющая компания холдинга Концерн Брестмясомолпр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2240581" cy="134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Молочные войны: остановлены поставки в РФ еще с двух предприятий. &quot;Савушкин  продукт&quot; - на очереди / Мой BY — Информационный портал Беларуси. Новости  Беларус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77072"/>
            <a:ext cx="4281527" cy="244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Ритейлеры опасаются нехватки сыра и масла из-за запрета «Савушкина  продукта» - Ведомо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556792"/>
            <a:ext cx="4210636" cy="2232248"/>
          </a:xfrm>
          <a:prstGeom prst="rect">
            <a:avLst/>
          </a:prstGeom>
          <a:noFill/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648200" y="4149080"/>
            <a:ext cx="4343400" cy="2175520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Основными отраслями специализации промышленности Беларуси в международном географическом разделении труда являются машиностроение и химическая промышленность. </a:t>
            </a:r>
          </a:p>
          <a:p>
            <a:pPr>
              <a:buNone/>
            </a:pPr>
            <a:r>
              <a:rPr lang="ru-RU" dirty="0" smtClean="0"/>
              <a:t>   Развиты также деревообрабатывающая, пищевая и лёгкая  промышленность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457200"/>
            <a:ext cx="5064624" cy="841248"/>
          </a:xfrm>
        </p:spPr>
        <p:txBody>
          <a:bodyPr/>
          <a:lstStyle/>
          <a:p>
            <a:r>
              <a:rPr lang="ru-RU" dirty="0" err="1" smtClean="0"/>
              <a:t>ГродноАзот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ГродноАзот</a:t>
            </a:r>
            <a:r>
              <a:rPr lang="ru-RU" dirty="0" smtClean="0"/>
              <a:t> – крупнейшее предприятие химической промышленности.</a:t>
            </a:r>
          </a:p>
          <a:p>
            <a:pPr>
              <a:buNone/>
            </a:pPr>
            <a:r>
              <a:rPr lang="ru-RU" dirty="0" smtClean="0"/>
              <a:t>    Выпускает около 50 наименований химической продукции: в том числе аммиак жидкий технический, азотные удобрения — карбамид, </a:t>
            </a:r>
            <a:r>
              <a:rPr lang="ru-RU" dirty="0" err="1" smtClean="0"/>
              <a:t>карбамидо-аммиачную</a:t>
            </a:r>
            <a:r>
              <a:rPr lang="ru-RU" dirty="0" smtClean="0"/>
              <a:t> смесь, сульфат аммония, метанол </a:t>
            </a:r>
            <a:r>
              <a:rPr lang="ru-RU" dirty="0" err="1" smtClean="0"/>
              <a:t>теник</a:t>
            </a:r>
            <a:r>
              <a:rPr lang="ru-RU" dirty="0" smtClean="0"/>
              <a:t>, капролактам, </a:t>
            </a:r>
            <a:r>
              <a:rPr lang="ru-RU" dirty="0" err="1" smtClean="0"/>
              <a:t>биодизель</a:t>
            </a:r>
            <a:r>
              <a:rPr lang="ru-RU" dirty="0" smtClean="0"/>
              <a:t> и жидкую двуокись углерода</a:t>
            </a:r>
            <a:endParaRPr lang="ru-RU" dirty="0"/>
          </a:p>
        </p:txBody>
      </p:sp>
      <p:pic>
        <p:nvPicPr>
          <p:cNvPr id="5" name="Содержимое 4" descr="Фото: Гродно Азот, удобрения, Гродно, просп. Космонавтов ...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41910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Изображение логотип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8640"/>
            <a:ext cx="1111663" cy="142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3688" y="457200"/>
            <a:ext cx="5256584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Ответьте на вопросы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Назовите важнейшие отрасли промышленности Беларуси.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В каких городах выпускают автомобили?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Назовите крупнейшие предприятия молочной промышленности.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Какое место в мире Беларусь занимает по производству калийных удобрений?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Какое промышленное объединение производит телевизоры, ноутбуки, микроволновые печи, кондиционеры, пылесосы?</a:t>
            </a:r>
          </a:p>
          <a:p>
            <a:pPr marL="514350" indent="-514350">
              <a:buAutoNum type="arabicPeriod"/>
            </a:pPr>
            <a:r>
              <a:rPr lang="ru-RU" dirty="0" smtClean="0"/>
              <a:t>Где находится крупнейшее предприятие по переработке нефти?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Брендами Беларуси являются </a:t>
            </a:r>
            <a:r>
              <a:rPr lang="ru-RU" dirty="0" err="1" smtClean="0"/>
              <a:t>БелАЗ</a:t>
            </a:r>
            <a:r>
              <a:rPr lang="ru-RU" dirty="0" smtClean="0"/>
              <a:t>, «</a:t>
            </a:r>
            <a:r>
              <a:rPr lang="ru-RU" dirty="0" err="1" smtClean="0"/>
              <a:t>Белкомунмаш</a:t>
            </a:r>
            <a:r>
              <a:rPr lang="ru-RU" dirty="0" smtClean="0"/>
              <a:t>», МАЗ, МТЗ, «</a:t>
            </a:r>
            <a:r>
              <a:rPr lang="ru-RU" smtClean="0"/>
              <a:t>Беларуськалий</a:t>
            </a:r>
            <a:r>
              <a:rPr lang="ru-RU" dirty="0" smtClean="0"/>
              <a:t>», «</a:t>
            </a:r>
            <a:r>
              <a:rPr lang="ru-RU" dirty="0" err="1" smtClean="0"/>
              <a:t>Белшина</a:t>
            </a:r>
            <a:r>
              <a:rPr lang="ru-RU" dirty="0" smtClean="0"/>
              <a:t>», «Коммунарка», «Савушкин продукт»</a:t>
            </a:r>
          </a:p>
          <a:p>
            <a:pPr>
              <a:buNone/>
            </a:pPr>
            <a:r>
              <a:rPr lang="ru-RU" dirty="0" smtClean="0"/>
              <a:t>    На экспорт поставляются большегрузные самосвалы, грузовые автомобили, тракторы, холодильники, химические волокна, калийные </a:t>
            </a:r>
            <a:r>
              <a:rPr lang="ru-RU" dirty="0" err="1" smtClean="0"/>
              <a:t>удобрения,продукция</a:t>
            </a:r>
            <a:r>
              <a:rPr lang="ru-RU" dirty="0" smtClean="0"/>
              <a:t> пищевой промышленности.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а Беларуси | Республика Беларусь на карте мира онлайн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3284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-конечная звезда 4"/>
          <p:cNvSpPr/>
          <p:nvPr/>
        </p:nvSpPr>
        <p:spPr>
          <a:xfrm>
            <a:off x="4067944" y="3140968"/>
            <a:ext cx="360040" cy="288032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4716016" y="2996952"/>
            <a:ext cx="144016" cy="14401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4932040" y="2852936"/>
            <a:ext cx="144016" cy="14401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5004048" y="1268760"/>
            <a:ext cx="144016" cy="14401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6948264" y="4941168"/>
            <a:ext cx="144016" cy="14401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4139952" y="4653136"/>
            <a:ext cx="144016" cy="14401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059832" y="5373216"/>
            <a:ext cx="144016" cy="14401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1187624" y="5517232"/>
            <a:ext cx="144016" cy="14401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1259632" y="3573016"/>
            <a:ext cx="144016" cy="14401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0682813">
            <a:off x="4357171" y="3077872"/>
            <a:ext cx="36443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6200000">
            <a:off x="4317608" y="2027208"/>
            <a:ext cx="14448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3505767">
            <a:off x="4658361" y="2272799"/>
            <a:ext cx="2139649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6300192" y="3212976"/>
            <a:ext cx="144016" cy="14401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3838317">
            <a:off x="5852185" y="4053836"/>
            <a:ext cx="168590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1000694">
            <a:off x="4288061" y="4728572"/>
            <a:ext cx="259209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8592218">
            <a:off x="3084333" y="4968946"/>
            <a:ext cx="112636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1337867" y="5442400"/>
            <a:ext cx="165440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6200000">
            <a:off x="559157" y="4472679"/>
            <a:ext cx="172731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20682813">
            <a:off x="4814468" y="2864261"/>
            <a:ext cx="114899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348880"/>
            <a:ext cx="8686800" cy="373124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В  Минске формируется 26,9% ВВП страны.</a:t>
            </a:r>
          </a:p>
          <a:p>
            <a:pPr>
              <a:buNone/>
            </a:pPr>
            <a:r>
              <a:rPr lang="ru-RU" dirty="0" smtClean="0"/>
              <a:t>   Предприятия Минска создают 15,8% республиканского объёма промышленной продукции.</a:t>
            </a:r>
          </a:p>
          <a:p>
            <a:pPr>
              <a:buNone/>
            </a:pPr>
            <a:r>
              <a:rPr lang="ru-RU" dirty="0" smtClean="0"/>
              <a:t>   Тут самое большое количество предприятий -3760.</a:t>
            </a:r>
          </a:p>
          <a:p>
            <a:pPr>
              <a:buNone/>
            </a:pPr>
            <a:r>
              <a:rPr lang="ru-RU" dirty="0" smtClean="0"/>
              <a:t>    Ведущая отрасль - машиностроение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6632"/>
            <a:ext cx="81369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Минск – крупнейший промышленный центр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344816" cy="1484784"/>
          </a:xfrm>
        </p:spPr>
        <p:txBody>
          <a:bodyPr>
            <a:normAutofit/>
          </a:bodyPr>
          <a:lstStyle/>
          <a:p>
            <a:r>
              <a:rPr lang="ru-RU" dirty="0" smtClean="0"/>
              <a:t>Минский автомобильный завод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81444" y="1628800"/>
            <a:ext cx="4290556" cy="47525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be-BY" dirty="0" smtClean="0"/>
              <a:t>       Лидер белорусского машиностроения . Был основан в 1944 году. Основная продукция предприятия – автомобильная техника, предназначенная для выполнения практически всех видов автомобильных перевозок грузов и пассажиров. На заводе производятся большегрузные автомобили и автопоезда, самосвалы, лесовозные тягачи повышенной проходимости,</a:t>
            </a:r>
            <a:r>
              <a:rPr lang="ru-RU" dirty="0" smtClean="0"/>
              <a:t> автобусы, </a:t>
            </a:r>
            <a:r>
              <a:rPr lang="be-BY" dirty="0" smtClean="0"/>
              <a:t>автомобильные шасси для различных видов специализированного автомобильного транспорта. Модельный ряд представлен более чем 500 единицами техники и их различными модификациями.</a:t>
            </a:r>
            <a:endParaRPr lang="ru-RU" dirty="0" smtClean="0"/>
          </a:p>
        </p:txBody>
      </p:sp>
      <p:pic>
        <p:nvPicPr>
          <p:cNvPr id="4" name="Рисунок 3" descr="Изображение логотип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116330" cy="72771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8" name="Содержимое 7" descr="МАЗ-5440М9 на IronHorse.ru ©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44824"/>
            <a:ext cx="1701329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МАЗ-6516 (самосвал) на IronHorse.ru ©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202311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stankoinstrument.ru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3794760" cy="105156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1" name="Рисунок 10" descr="МАЗ-232 на IronHorse.ru ©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69160"/>
            <a:ext cx="2555776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МАЗ-6303 (лесовоз) на IronHorse.ru ©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1990358" cy="1171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512896" cy="936104"/>
          </a:xfrm>
        </p:spPr>
        <p:txBody>
          <a:bodyPr/>
          <a:lstStyle/>
          <a:p>
            <a:r>
              <a:rPr lang="ru-RU" dirty="0" smtClean="0"/>
              <a:t>Минский тракторный завод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Ведущее предприятие, занимающееся производством тракторов и сельскохозяйственной техники специального назначения. Заводу принадлежит 17% мирового рынка тракторов. За годы работы на МТЗ произведено более 4 </a:t>
            </a:r>
            <a:r>
              <a:rPr lang="ru-RU" dirty="0" err="1" smtClean="0"/>
              <a:t>млн</a:t>
            </a:r>
            <a:r>
              <a:rPr lang="ru-RU" dirty="0" smtClean="0"/>
              <a:t> единиц сельскохозяйственной техники. Свыше 90% тракторов, выпущенных под маркой BELARUS, экспортируется каждый год. На данный момент завод занимается производством более 100 моделей тракторов.</a:t>
            </a:r>
          </a:p>
          <a:p>
            <a:endParaRPr lang="ru-RU" dirty="0"/>
          </a:p>
        </p:txBody>
      </p:sp>
      <p:pic>
        <p:nvPicPr>
          <p:cNvPr id="10" name="Рисунок 9" descr="Изображение логотип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451610" cy="28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Содержимое 10" descr="https://foodbay.com/wiki/wp-content/uploads/2020/10/%C2%ABbelarus-923.7%C2%BB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9" t="3505" r="8926"/>
          <a:stretch>
            <a:fillRect/>
          </a:stretch>
        </p:blipFill>
        <p:spPr bwMode="auto">
          <a:xfrm>
            <a:off x="179512" y="1124744"/>
            <a:ext cx="1584175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planetabelarus.by/upload/medialibrary/d7e/pj8pf3fi68vxqv9zlcofix59ndu659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3" t="6897" r="11954"/>
          <a:stretch>
            <a:fillRect/>
          </a:stretch>
        </p:blipFill>
        <p:spPr bwMode="auto">
          <a:xfrm>
            <a:off x="3059832" y="1124744"/>
            <a:ext cx="1731998" cy="1836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belexalto.co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3813810" cy="1233783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4" name="Рисунок 13" descr="https://i.pinimg.com/originals/39/2c/ed/392cedc1a3d2762b7ce1a8ee19aae1a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67"/>
          <a:stretch>
            <a:fillRect/>
          </a:stretch>
        </p:blipFill>
        <p:spPr bwMode="auto">
          <a:xfrm>
            <a:off x="251520" y="4653136"/>
            <a:ext cx="1728192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mozyrmash.by/upload/iblock/14a/DSC193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9524"/>
          <a:stretch>
            <a:fillRect/>
          </a:stretch>
        </p:blipFill>
        <p:spPr bwMode="auto">
          <a:xfrm>
            <a:off x="2123728" y="4797152"/>
            <a:ext cx="2830830" cy="1882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457200"/>
            <a:ext cx="4776592" cy="841248"/>
          </a:xfrm>
        </p:spPr>
        <p:txBody>
          <a:bodyPr/>
          <a:lstStyle/>
          <a:p>
            <a:r>
              <a:rPr lang="ru-RU" dirty="0" smtClean="0"/>
              <a:t>Атлант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ATLANT известен как производитель популярных холодильников, морозильников и стиральных машин. С конвейеров предприятия сходит практичная и надежная техника, отвечающая высоким потребительским запросам.</a:t>
            </a:r>
            <a:endParaRPr lang="ru-RU" dirty="0"/>
          </a:p>
        </p:txBody>
      </p:sp>
      <p:pic>
        <p:nvPicPr>
          <p:cNvPr id="5122" name="Picture 2" descr="Изображение логотипа"/>
          <p:cNvPicPr>
            <a:picLocks noChangeAspect="1" noChangeArrowheads="1"/>
          </p:cNvPicPr>
          <p:nvPr/>
        </p:nvPicPr>
        <p:blipFill>
          <a:blip r:embed="rId2" cstate="print"/>
          <a:srcRect b="36073"/>
          <a:stretch>
            <a:fillRect/>
          </a:stretch>
        </p:blipFill>
        <p:spPr bwMode="auto">
          <a:xfrm>
            <a:off x="251520" y="404664"/>
            <a:ext cx="1872208" cy="429304"/>
          </a:xfrm>
          <a:prstGeom prst="rect">
            <a:avLst/>
          </a:prstGeom>
          <a:noFill/>
        </p:spPr>
      </p:pic>
      <p:pic>
        <p:nvPicPr>
          <p:cNvPr id="6" name="Содержимое 5" descr="https://newton.by/upload/resize_cache/iblock/150/750_920_16c292005ec91514f5757ea1480bc3f98/150be81e9f679de9fea363a5111c78f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124744"/>
            <a:ext cx="181786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arket.by/upload/images/741035/atlant-sma-60u1010-00_34326028_1000x1000_w0_0_in.jpg"/>
          <p:cNvPicPr/>
          <p:nvPr/>
        </p:nvPicPr>
        <p:blipFill>
          <a:blip r:embed="rId4" cstate="print"/>
          <a:srcRect l="14814" r="16814"/>
          <a:stretch>
            <a:fillRect/>
          </a:stretch>
        </p:blipFill>
        <p:spPr bwMode="auto">
          <a:xfrm>
            <a:off x="4788024" y="3284984"/>
            <a:ext cx="2141627" cy="313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горизонт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dirty="0" smtClean="0"/>
              <a:t>«Горизонт» – это 25 компаний, разделенных на 8 </a:t>
            </a:r>
            <a:r>
              <a:rPr lang="ru-RU" dirty="0" err="1" smtClean="0"/>
              <a:t>бизнес-направлений</a:t>
            </a:r>
            <a:r>
              <a:rPr lang="ru-RU" dirty="0" smtClean="0"/>
              <a:t>, более 7 000 сотрудников, занятых в различных сферах, от производства бытовой и промышленной электроники, до строительства, логистики и услуг.</a:t>
            </a:r>
          </a:p>
          <a:p>
            <a:pPr>
              <a:buNone/>
            </a:pPr>
            <a:r>
              <a:rPr lang="ru-RU" dirty="0" smtClean="0"/>
              <a:t>     «Горизонт» освоил производство новых видов продукции -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телевизоров, ноутбуков, микроволновых печей, кондиционеров, пылесосов, утюгов и фенов. Объединение выпускает банковские и платежные терминалы, телефоны.</a:t>
            </a:r>
          </a:p>
          <a:p>
            <a:endParaRPr lang="ru-RU" dirty="0"/>
          </a:p>
        </p:txBody>
      </p:sp>
      <p:pic>
        <p:nvPicPr>
          <p:cNvPr id="5" name="Рисунок 4" descr="Холдинг «Горизонт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32656"/>
            <a:ext cx="2650407" cy="46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orizont H-book 14 МАК4 T72E4W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23762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orizont 32LE5511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356992"/>
            <a:ext cx="302868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orizont 20MW700-1378B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5157192"/>
            <a:ext cx="2448272" cy="160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358</TotalTime>
  <Words>778</Words>
  <Application>Microsoft Office PowerPoint</Application>
  <PresentationFormat>Экран (4:3)</PresentationFormat>
  <Paragraphs>53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Минский автомобильный завод </vt:lpstr>
      <vt:lpstr>Минский тракторный завод</vt:lpstr>
      <vt:lpstr>Атлант</vt:lpstr>
      <vt:lpstr>горизонт</vt:lpstr>
      <vt:lpstr>БелАЗ</vt:lpstr>
      <vt:lpstr>БелДжи  </vt:lpstr>
      <vt:lpstr>НАФТАН</vt:lpstr>
      <vt:lpstr>Могилевхимволокно</vt:lpstr>
      <vt:lpstr>Бабушкина крынка</vt:lpstr>
      <vt:lpstr>ГОМСЕЛЬМАШ</vt:lpstr>
      <vt:lpstr>беларуськалий</vt:lpstr>
      <vt:lpstr>пинскдрев</vt:lpstr>
      <vt:lpstr>Гефест</vt:lpstr>
      <vt:lpstr>Савушкин продукт</vt:lpstr>
      <vt:lpstr>ГродноАзот</vt:lpstr>
      <vt:lpstr>Ответьте на 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 50</dc:creator>
  <cp:lastModifiedBy>Компсекнов</cp:lastModifiedBy>
  <cp:revision>37</cp:revision>
  <dcterms:created xsi:type="dcterms:W3CDTF">2024-02-15T06:08:49Z</dcterms:created>
  <dcterms:modified xsi:type="dcterms:W3CDTF">2024-02-29T06:35:56Z</dcterms:modified>
</cp:coreProperties>
</file>