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D7368D-31D9-8101-473D-CD39E706FD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796401" y="3378954"/>
            <a:ext cx="6394567" cy="3479046"/>
          </a:xfrm>
          <a:custGeom>
            <a:avLst/>
            <a:gdLst>
              <a:gd name="connsiteX0" fmla="*/ 5171297 w 6394567"/>
              <a:gd name="connsiteY0" fmla="*/ 284 h 3479046"/>
              <a:gd name="connsiteX1" fmla="*/ 6394290 w 6394567"/>
              <a:gd name="connsiteY1" fmla="*/ 430072 h 3479046"/>
              <a:gd name="connsiteX2" fmla="*/ 6394567 w 6394567"/>
              <a:gd name="connsiteY2" fmla="*/ 430316 h 3479046"/>
              <a:gd name="connsiteX3" fmla="*/ 6394567 w 6394567"/>
              <a:gd name="connsiteY3" fmla="*/ 3479046 h 3479046"/>
              <a:gd name="connsiteX4" fmla="*/ 0 w 6394567"/>
              <a:gd name="connsiteY4" fmla="*/ 3479046 h 3479046"/>
              <a:gd name="connsiteX5" fmla="*/ 3916974 w 6394567"/>
              <a:gd name="connsiteY5" fmla="*/ 405504 h 3479046"/>
              <a:gd name="connsiteX6" fmla="*/ 3959456 w 6394567"/>
              <a:gd name="connsiteY6" fmla="*/ 373857 h 3479046"/>
              <a:gd name="connsiteX7" fmla="*/ 5052215 w 6394567"/>
              <a:gd name="connsiteY7" fmla="*/ 1756 h 3479046"/>
              <a:gd name="connsiteX8" fmla="*/ 5171297 w 6394567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394567" h="3479046">
                <a:moveTo>
                  <a:pt x="5171297" y="284"/>
                </a:moveTo>
                <a:cubicBezTo>
                  <a:pt x="5607674" y="7531"/>
                  <a:pt x="6039042" y="153650"/>
                  <a:pt x="6394290" y="430072"/>
                </a:cubicBezTo>
                <a:lnTo>
                  <a:pt x="6394567" y="430316"/>
                </a:lnTo>
                <a:lnTo>
                  <a:pt x="6394567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39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32C74-82F4-2A29-889B-EF23CEE6AA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6801" y="1122363"/>
            <a:ext cx="6211185" cy="230524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CADD6-278F-604C-8A38-BBBAFC675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2" y="3549048"/>
            <a:ext cx="5029198" cy="195627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3946B-3F5A-C916-B62B-8D5938EA8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86539F-2DB8-FCDA-C884-9C3CD29B8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A7B3-5D3B-D493-8F6F-1FEBB8576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8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50D2E-0561-F284-F89A-AAE3CD09A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10239338" cy="95366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657C4C-16EC-2477-6332-830F53011D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9848" y="2139696"/>
            <a:ext cx="10239338" cy="367768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940D3-6996-1C08-F1AF-87C35465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676C3-588F-B636-8CE0-AA2CBFBCE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EF8A9-EB1E-B344-A4B8-B58D06336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03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EF3A28-33E4-2796-AE7A-1234569F5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44950" y="1081177"/>
            <a:ext cx="2508849" cy="4633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D185FC-2BBB-E997-A5CD-F2C6CF6B7C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66800" y="1081177"/>
            <a:ext cx="7505700" cy="4633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14B3C-96CD-071C-C2AD-2C7E04F81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A2B04-F5E0-C5A3-C77D-6AE9A9E91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55BC2-C712-C4A4-50EC-E10D88344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A4769-9A55-AF9B-4CE4-DFA07E711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E45D9E-DBB4-B890-88D5-B4C03599EC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15260-1C0B-A965-3114-D7C40D18B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AF4D1-0334-3F24-69B4-06C7BD742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BA76D-3B8B-429D-9B32-54D6A6297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160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9C414-4A2F-78AF-ED60-6130D4C563B3}"/>
              </a:ext>
            </a:extLst>
          </p:cNvPr>
          <p:cNvSpPr/>
          <p:nvPr/>
        </p:nvSpPr>
        <p:spPr>
          <a:xfrm>
            <a:off x="6284115" y="3378954"/>
            <a:ext cx="5907885" cy="3479046"/>
          </a:xfrm>
          <a:custGeom>
            <a:avLst/>
            <a:gdLst>
              <a:gd name="connsiteX0" fmla="*/ 5171297 w 5907885"/>
              <a:gd name="connsiteY0" fmla="*/ 284 h 3479046"/>
              <a:gd name="connsiteX1" fmla="*/ 5813217 w 5907885"/>
              <a:gd name="connsiteY1" fmla="*/ 114238 h 3479046"/>
              <a:gd name="connsiteX2" fmla="*/ 5907885 w 5907885"/>
              <a:gd name="connsiteY2" fmla="*/ 151524 h 3479046"/>
              <a:gd name="connsiteX3" fmla="*/ 5907885 w 5907885"/>
              <a:gd name="connsiteY3" fmla="*/ 3479046 h 3479046"/>
              <a:gd name="connsiteX4" fmla="*/ 0 w 5907885"/>
              <a:gd name="connsiteY4" fmla="*/ 3479046 h 3479046"/>
              <a:gd name="connsiteX5" fmla="*/ 3916974 w 5907885"/>
              <a:gd name="connsiteY5" fmla="*/ 405504 h 3479046"/>
              <a:gd name="connsiteX6" fmla="*/ 3959456 w 5907885"/>
              <a:gd name="connsiteY6" fmla="*/ 373857 h 3479046"/>
              <a:gd name="connsiteX7" fmla="*/ 5052215 w 5907885"/>
              <a:gd name="connsiteY7" fmla="*/ 1756 h 3479046"/>
              <a:gd name="connsiteX8" fmla="*/ 5171297 w 5907885"/>
              <a:gd name="connsiteY8" fmla="*/ 284 h 3479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07885" h="3479046">
                <a:moveTo>
                  <a:pt x="5171297" y="284"/>
                </a:moveTo>
                <a:cubicBezTo>
                  <a:pt x="5389485" y="3908"/>
                  <a:pt x="5606422" y="42249"/>
                  <a:pt x="5813217" y="114238"/>
                </a:cubicBezTo>
                <a:lnTo>
                  <a:pt x="5907885" y="151524"/>
                </a:lnTo>
                <a:lnTo>
                  <a:pt x="5907885" y="3479046"/>
                </a:lnTo>
                <a:lnTo>
                  <a:pt x="0" y="3479046"/>
                </a:lnTo>
                <a:lnTo>
                  <a:pt x="3916974" y="405504"/>
                </a:lnTo>
                <a:lnTo>
                  <a:pt x="3959456" y="373857"/>
                </a:lnTo>
                <a:cubicBezTo>
                  <a:pt x="4291086" y="139664"/>
                  <a:pt x="4671097" y="17528"/>
                  <a:pt x="5052215" y="1756"/>
                </a:cubicBezTo>
                <a:cubicBezTo>
                  <a:pt x="5091916" y="114"/>
                  <a:pt x="5131627" y="-375"/>
                  <a:pt x="5171297" y="284"/>
                </a:cubicBezTo>
                <a:close/>
              </a:path>
            </a:pathLst>
          </a:custGeom>
          <a:gradFill>
            <a:gsLst>
              <a:gs pos="2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3410AE4-7FC7-589E-B6D3-0DA7B5FC5CE3}"/>
              </a:ext>
            </a:extLst>
          </p:cNvPr>
          <p:cNvSpPr/>
          <p:nvPr/>
        </p:nvSpPr>
        <p:spPr>
          <a:xfrm flipH="1" flipV="1">
            <a:off x="0" y="0"/>
            <a:ext cx="2923855" cy="1479128"/>
          </a:xfrm>
          <a:custGeom>
            <a:avLst/>
            <a:gdLst>
              <a:gd name="connsiteX0" fmla="*/ 2923855 w 2923855"/>
              <a:gd name="connsiteY0" fmla="*/ 1479128 h 1479128"/>
              <a:gd name="connsiteX1" fmla="*/ 0 w 2923855"/>
              <a:gd name="connsiteY1" fmla="*/ 1479128 h 1479128"/>
              <a:gd name="connsiteX2" fmla="*/ 1368245 w 2923855"/>
              <a:gd name="connsiteY2" fmla="*/ 405504 h 1479128"/>
              <a:gd name="connsiteX3" fmla="*/ 1410727 w 2923855"/>
              <a:gd name="connsiteY3" fmla="*/ 373857 h 1479128"/>
              <a:gd name="connsiteX4" fmla="*/ 2503486 w 2923855"/>
              <a:gd name="connsiteY4" fmla="*/ 1756 h 1479128"/>
              <a:gd name="connsiteX5" fmla="*/ 2622568 w 2923855"/>
              <a:gd name="connsiteY5" fmla="*/ 284 h 1479128"/>
              <a:gd name="connsiteX6" fmla="*/ 2785835 w 2923855"/>
              <a:gd name="connsiteY6" fmla="*/ 9494 h 1479128"/>
              <a:gd name="connsiteX7" fmla="*/ 2923855 w 2923855"/>
              <a:gd name="connsiteY7" fmla="*/ 28352 h 1479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23855" h="1479128">
                <a:moveTo>
                  <a:pt x="2923855" y="1479128"/>
                </a:moveTo>
                <a:lnTo>
                  <a:pt x="0" y="1479128"/>
                </a:lnTo>
                <a:lnTo>
                  <a:pt x="1368245" y="405504"/>
                </a:lnTo>
                <a:lnTo>
                  <a:pt x="1410727" y="373857"/>
                </a:lnTo>
                <a:cubicBezTo>
                  <a:pt x="1742357" y="139664"/>
                  <a:pt x="2122368" y="17528"/>
                  <a:pt x="2503486" y="1756"/>
                </a:cubicBezTo>
                <a:cubicBezTo>
                  <a:pt x="2543187" y="114"/>
                  <a:pt x="2582898" y="-375"/>
                  <a:pt x="2622568" y="284"/>
                </a:cubicBezTo>
                <a:cubicBezTo>
                  <a:pt x="2677115" y="1190"/>
                  <a:pt x="2731584" y="4266"/>
                  <a:pt x="2785835" y="9494"/>
                </a:cubicBezTo>
                <a:lnTo>
                  <a:pt x="2923855" y="28352"/>
                </a:lnTo>
                <a:close/>
              </a:path>
            </a:pathLst>
          </a:custGeom>
          <a:gradFill>
            <a:gsLst>
              <a:gs pos="33000">
                <a:schemeClr val="bg2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381CBD-08D9-3C9A-7620-24F2D6404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709738"/>
            <a:ext cx="6455434" cy="2981274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D5AE2B-1716-CEEC-73F8-E81F591925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59252"/>
            <a:ext cx="5397260" cy="95574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CF3052-6EE8-979F-04FB-1B8DF81F2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986285-161A-6869-27C2-0A159C23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ED64F-5DAB-238D-C34A-1DCCB122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20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484D0-7460-7B08-F1EE-96EABE402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799" y="936841"/>
            <a:ext cx="10092477" cy="9536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80B7F9-8ECB-7079-A11E-51D3903E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97161-CAF5-CA48-D814-7ACD43AB9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9795" y="2117341"/>
            <a:ext cx="4809482" cy="37601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BD680-4E7A-5155-3CAE-6BD44EE8B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6A152D-EFF2-B3AA-3F25-14E113673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BD6032-FD7A-BFFD-9BE5-48EDBEFBD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17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47F4D-4855-340E-03F3-4860885EC6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63283"/>
            <a:ext cx="10096500" cy="9160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CEB472-7426-C288-B5F6-0A1232DCE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1" y="1879287"/>
            <a:ext cx="4739628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94F9C-B6FA-97C3-F618-0CF956CB53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6801" y="2505075"/>
            <a:ext cx="4739628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F5665C-7910-AFA2-350F-42C06ED5AF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330" y="1879287"/>
            <a:ext cx="4762970" cy="582117"/>
          </a:xfrm>
        </p:spPr>
        <p:txBody>
          <a:bodyPr anchor="b">
            <a:noAutofit/>
          </a:bodyPr>
          <a:lstStyle>
            <a:lvl1pPr marL="0" indent="0">
              <a:buNone/>
              <a:defRPr sz="1400" b="1" cap="all" spc="25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71352E-1DE0-F0CD-6F81-1D8FF59C2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330" y="2505075"/>
            <a:ext cx="4762970" cy="33896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38F7E4-7D9E-4736-3269-4F0C4699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8386CF-9A84-8D2A-BC47-C951DD994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80844D-FE1F-49E7-3BBD-527FB72EC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0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F691C-93A5-1364-00A9-A470C289F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357223"/>
            <a:ext cx="8886884" cy="104307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E055BD-4154-B9D1-0B5B-B1E3A06B6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2A9E4A-03D1-7A8B-233D-014A3248F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2CEFC4-D276-DF45-F395-F5BD2EA7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12C0AD-76F4-FCE4-2717-0A9AA4351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83BB66-3F41-7F1D-5108-B3F679A8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AA6DA0-07AE-4BE4-B82F-7936D0E3E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93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BFB75-C953-0BD0-4E2E-71776742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70626"/>
            <a:ext cx="3705225" cy="1286774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1AA52-60F3-40F2-673B-5848F4253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75426"/>
            <a:ext cx="5980112" cy="476837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167E8-C561-5A72-AED3-442F66DDEE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BFED3-7CB3-1B8B-9504-13A121CAD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56C9-19A0-4441-B1AF-B7AFBF642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898EA-84CC-411C-0012-D31495369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279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C1E10-1458-2553-05B4-313F7E26D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82128"/>
            <a:ext cx="3705225" cy="1275272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F677-F177-6DED-1920-685B9D9FF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43000"/>
            <a:ext cx="5980112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1CB1-2109-480E-8904-4077C94D6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657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B0DB38-7CB9-2140-BC21-6D2E7DD0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B448AD-3B1D-4B5E-CAB9-BB5FD2CDE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EF53D-CF5A-87A2-E973-3B8CCDEBA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0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1F4A25-A386-9574-775C-E5E5F9FC3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36841"/>
            <a:ext cx="8886884" cy="953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7885F-2B7B-74DB-9996-E0ACEBC9D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2139696"/>
            <a:ext cx="8883836" cy="3677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4F519-BA47-2B81-CC1C-7E1F119EC6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7379" y="4629744"/>
            <a:ext cx="2653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1E351CED-465B-40B5-ADCE-957C918F227B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52D7B-C352-1630-4C3D-7D5983C04D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10602" y="6318446"/>
            <a:ext cx="27431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04F0-DF9B-480B-CC46-BAE7A81FB7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18446"/>
            <a:ext cx="6156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chemeClr val="tx1"/>
                </a:solidFill>
              </a:defRPr>
            </a:lvl1pPr>
          </a:lstStyle>
          <a:p>
            <a:fld id="{5A33CB2A-1702-4C1D-9CC4-8D472D39F1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81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Neue Haas Grotesk Text Pro" panose="020B05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4F049F8-87E1-403E-2A50-2F4544BF858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Нижний ракурс облаков в небе">
            <a:extLst>
              <a:ext uri="{FF2B5EF4-FFF2-40B4-BE49-F238E27FC236}">
                <a16:creationId xmlns:a16="http://schemas.microsoft.com/office/drawing/2014/main" id="{EC480B2D-BCF9-2542-2216-6898AFED11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715" b="10016"/>
          <a:stretch/>
        </p:blipFill>
        <p:spPr>
          <a:xfrm>
            <a:off x="-455" y="11"/>
            <a:ext cx="12191979" cy="6857989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D29B6E1-6E86-A1A0-2491-E5B84B3AAD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540000" flipH="1">
            <a:off x="1035555" y="1445436"/>
            <a:ext cx="11191887" cy="5509960"/>
          </a:xfrm>
          <a:custGeom>
            <a:avLst/>
            <a:gdLst>
              <a:gd name="connsiteX0" fmla="*/ 75794 w 11191887"/>
              <a:gd name="connsiteY0" fmla="*/ 5509960 h 5509960"/>
              <a:gd name="connsiteX1" fmla="*/ 11191887 w 11191887"/>
              <a:gd name="connsiteY1" fmla="*/ 5315928 h 5509960"/>
              <a:gd name="connsiteX2" fmla="*/ 5163097 w 11191887"/>
              <a:gd name="connsiteY2" fmla="*/ 753031 h 5509960"/>
              <a:gd name="connsiteX3" fmla="*/ 5078820 w 11191887"/>
              <a:gd name="connsiteY3" fmla="*/ 692507 h 5509960"/>
              <a:gd name="connsiteX4" fmla="*/ 2926071 w 11191887"/>
              <a:gd name="connsiteY4" fmla="*/ 1150 h 5509960"/>
              <a:gd name="connsiteX5" fmla="*/ 2692814 w 11191887"/>
              <a:gd name="connsiteY5" fmla="*/ 2336 h 5509960"/>
              <a:gd name="connsiteX6" fmla="*/ 95718 w 11191887"/>
              <a:gd name="connsiteY6" fmla="*/ 1073885 h 5509960"/>
              <a:gd name="connsiteX7" fmla="*/ 0 w 11191887"/>
              <a:gd name="connsiteY7" fmla="*/ 1167726 h 5509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91887" h="5509960">
                <a:moveTo>
                  <a:pt x="75794" y="5509960"/>
                </a:moveTo>
                <a:lnTo>
                  <a:pt x="11191887" y="5315928"/>
                </a:lnTo>
                <a:lnTo>
                  <a:pt x="5163097" y="753031"/>
                </a:lnTo>
                <a:lnTo>
                  <a:pt x="5078820" y="692507"/>
                </a:lnTo>
                <a:cubicBezTo>
                  <a:pt x="4421358" y="245206"/>
                  <a:pt x="3672983" y="19009"/>
                  <a:pt x="2926071" y="1150"/>
                </a:cubicBezTo>
                <a:cubicBezTo>
                  <a:pt x="2848268" y="-711"/>
                  <a:pt x="2770480" y="-310"/>
                  <a:pt x="2692814" y="2336"/>
                </a:cubicBezTo>
                <a:cubicBezTo>
                  <a:pt x="1746244" y="34591"/>
                  <a:pt x="817542" y="400481"/>
                  <a:pt x="95718" y="1073885"/>
                </a:cubicBezTo>
                <a:lnTo>
                  <a:pt x="0" y="1167726"/>
                </a:lnTo>
                <a:close/>
              </a:path>
            </a:pathLst>
          </a:custGeom>
          <a:gradFill>
            <a:gsLst>
              <a:gs pos="23000">
                <a:schemeClr val="bg2">
                  <a:alpha val="68000"/>
                </a:schemeClr>
              </a:gs>
              <a:gs pos="100000">
                <a:schemeClr val="accent1">
                  <a:lumMod val="60000"/>
                  <a:lumOff val="40000"/>
                  <a:alpha val="7800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337D99-787C-4F50-B043-612C259113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00" y="3092652"/>
            <a:ext cx="5327780" cy="1460688"/>
          </a:xfrm>
          <a:scene3d>
            <a:camera prst="perspectiveRelaxedModerately"/>
            <a:lightRig rig="threePt" dir="t"/>
          </a:scene3d>
          <a:sp3d>
            <a:bevelT prst="angle"/>
          </a:sp3d>
        </p:spPr>
        <p:txBody>
          <a:bodyPr>
            <a:normAutofit fontScale="90000"/>
          </a:bodyPr>
          <a:lstStyle/>
          <a:p>
            <a:pPr algn="r"/>
            <a:endParaRPr lang="ru-RU" sz="9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23A5DB5-D3C8-4E86-ACE8-2C720465E4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29817" y="5409639"/>
            <a:ext cx="5481920" cy="908807"/>
          </a:xfrm>
        </p:spPr>
        <p:txBody>
          <a:bodyPr>
            <a:normAutofit/>
          </a:bodyPr>
          <a:lstStyle/>
          <a:p>
            <a:pPr algn="r"/>
            <a:r>
              <a:rPr lang="ru-RU" dirty="0">
                <a:solidFill>
                  <a:srgbClr val="7030A0"/>
                </a:solidFill>
              </a:rPr>
              <a:t>Охрана труда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41425" y="3244334"/>
            <a:ext cx="614405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solidFill>
                  <a:schemeClr val="accent5">
                    <a:lumMod val="75000"/>
                  </a:schemeClr>
                </a:solidFill>
              </a:rPr>
              <a:t>ГОЛОЛЕД</a:t>
            </a:r>
            <a:endParaRPr lang="ru-RU" sz="9600" b="1" dirty="0"/>
          </a:p>
        </p:txBody>
      </p:sp>
    </p:spTree>
    <p:extLst>
      <p:ext uri="{BB962C8B-B14F-4D97-AF65-F5344CB8AC3E}">
        <p14:creationId xmlns:p14="http://schemas.microsoft.com/office/powerpoint/2010/main" val="138970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EDAF0F-3E0B-42C4-BDA4-7D284FA460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6918" y="2116428"/>
            <a:ext cx="1924050" cy="1647825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E897301-6817-42B9-B143-0AC2ECDCCFA6}"/>
              </a:ext>
            </a:extLst>
          </p:cNvPr>
          <p:cNvSpPr/>
          <p:nvPr/>
        </p:nvSpPr>
        <p:spPr>
          <a:xfrm>
            <a:off x="729842" y="385894"/>
            <a:ext cx="9034943" cy="5386090"/>
          </a:xfrm>
          <a:prstGeom prst="rect">
            <a:avLst/>
          </a:prstGeom>
          <a:scene3d>
            <a:camera prst="perspectiveRigh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CC66FF"/>
                </a:solidFill>
                <a:latin typeface="Arial" panose="020B0604020202020204" pitchFamily="34" charset="0"/>
              </a:rPr>
              <a:t>Соблюдайте меры безопасности при гололеде:</a:t>
            </a:r>
          </a:p>
          <a:p>
            <a:pPr algn="just"/>
            <a:endParaRPr lang="ru-RU" sz="2800" dirty="0">
              <a:solidFill>
                <a:srgbClr val="CC66FF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Когда на улице скользко, в первую очередь надо позаботиться о подходящей обуви: носите только удобную нескользящую обувь с устойчивым каблуком (не выше 3-4 см), широкой носовой частью, толстой подошвой, с четким рельефом - чем он крупнее, тем меньше придется скользить;</a:t>
            </a:r>
          </a:p>
          <a:p>
            <a:pPr algn="just"/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Шансы получить травму при быстрой ходьбе резко возрастают, поэтому возьмите за правило выходить из дома раньше, чтобы идти медленно, не спеша, немного наклонившись вперед. Не держите руки в карманах и не обвешивайтесь сумками - рукам нужна свобода движений, чтобы при необходимости вы смогли быстро восстановить равновесие;</a:t>
            </a:r>
          </a:p>
        </p:txBody>
      </p:sp>
    </p:spTree>
    <p:extLst>
      <p:ext uri="{BB962C8B-B14F-4D97-AF65-F5344CB8AC3E}">
        <p14:creationId xmlns:p14="http://schemas.microsoft.com/office/powerpoint/2010/main" val="67683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B3CCF44-42FF-4E24-84C4-B76BBC81AC9C}"/>
              </a:ext>
            </a:extLst>
          </p:cNvPr>
          <p:cNvSpPr/>
          <p:nvPr/>
        </p:nvSpPr>
        <p:spPr>
          <a:xfrm>
            <a:off x="1518407" y="427840"/>
            <a:ext cx="8456103" cy="3693319"/>
          </a:xfrm>
          <a:prstGeom prst="rect">
            <a:avLst/>
          </a:prstGeom>
          <a:scene3d>
            <a:camera prst="perspectiveLeft"/>
            <a:lightRig rig="threePt" dir="t"/>
          </a:scene3d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3. Старайтесь обходить все места с наклонной поверхностью;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4. Откажитесь от сумок на длинных ручках, свисающих через плечо, носите сумки в обеих руках, равномерно распределяя тяжесть на правую и левую руки;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5. Пожилым людям в гололед не следует выходить из дому без палочки или трости с острым наконечником (можно взять обычную лыжную палку);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6. Если вы носите длинное пальто или шубу, обязательно приподнимайте полы одежды, когда выходите из транспорта или спускаетесь по лестнице;</a:t>
            </a:r>
          </a:p>
          <a:p>
            <a:pPr algn="just"/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7. Не бегите вдогонку за автобусом и другим транспортом.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BACF1E-A4FA-48EE-B8C2-F21F59E9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737" y="4121159"/>
            <a:ext cx="45720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27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BFCFDDDE-B098-4557-9B65-0F02C7ADA237}"/>
              </a:ext>
            </a:extLst>
          </p:cNvPr>
          <p:cNvSpPr/>
          <p:nvPr/>
        </p:nvSpPr>
        <p:spPr>
          <a:xfrm>
            <a:off x="419450" y="369117"/>
            <a:ext cx="3942827" cy="21559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Если Вы поскользнулись, присядьте, чтобы снизить высоту падения. </a:t>
            </a:r>
          </a:p>
          <a:p>
            <a:pPr algn="ctr"/>
            <a:endParaRPr lang="ru-RU" dirty="0"/>
          </a:p>
        </p:txBody>
      </p:sp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1F3719C7-69DC-4659-BAE9-9B1AA55A9CEE}"/>
              </a:ext>
            </a:extLst>
          </p:cNvPr>
          <p:cNvSpPr/>
          <p:nvPr/>
        </p:nvSpPr>
        <p:spPr>
          <a:xfrm>
            <a:off x="7986318" y="369117"/>
            <a:ext cx="3942827" cy="32549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момент падения постарайтесь сгруппироваться и, перекатившись, смягчить удар о землю. </a:t>
            </a:r>
          </a:p>
          <a:p>
            <a:pPr algn="ctr"/>
            <a:endParaRPr lang="ru-RU" dirty="0"/>
          </a:p>
        </p:txBody>
      </p:sp>
      <p:sp>
        <p:nvSpPr>
          <p:cNvPr id="6" name="Стрелка: влево 5">
            <a:extLst>
              <a:ext uri="{FF2B5EF4-FFF2-40B4-BE49-F238E27FC236}">
                <a16:creationId xmlns:a16="http://schemas.microsoft.com/office/drawing/2014/main" id="{FB22295D-C415-450B-A3E0-B2C2C84E7F5A}"/>
              </a:ext>
            </a:extLst>
          </p:cNvPr>
          <p:cNvSpPr/>
          <p:nvPr/>
        </p:nvSpPr>
        <p:spPr>
          <a:xfrm>
            <a:off x="8103765" y="3775046"/>
            <a:ext cx="3825380" cy="21727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пытайтесь спасти вещи, которые несёте в руках. </a:t>
            </a:r>
          </a:p>
          <a:p>
            <a:pPr algn="ctr"/>
            <a:endParaRPr lang="ru-RU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78470D09-64BA-41D5-941D-FB68CBF73907}"/>
              </a:ext>
            </a:extLst>
          </p:cNvPr>
          <p:cNvSpPr/>
          <p:nvPr/>
        </p:nvSpPr>
        <p:spPr>
          <a:xfrm>
            <a:off x="419451" y="2650922"/>
            <a:ext cx="3668786" cy="33555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Не торопитесь подняться, осмотрите себя, нет ли травм, попросите прохожих людей помочь вам.</a:t>
            </a:r>
          </a:p>
          <a:p>
            <a:pPr algn="ctr"/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87E5613-75F4-4C0F-AFF5-8671914C6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4888" y="679508"/>
            <a:ext cx="3324837" cy="4825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3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войная волна 2">
            <a:extLst>
              <a:ext uri="{FF2B5EF4-FFF2-40B4-BE49-F238E27FC236}">
                <a16:creationId xmlns:a16="http://schemas.microsoft.com/office/drawing/2014/main" id="{15220E3A-5E97-465A-BCF0-7AA125366033}"/>
              </a:ext>
            </a:extLst>
          </p:cNvPr>
          <p:cNvSpPr/>
          <p:nvPr/>
        </p:nvSpPr>
        <p:spPr>
          <a:xfrm>
            <a:off x="1610685" y="931178"/>
            <a:ext cx="8472882" cy="4370664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Помните: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опасны падения на спину, так как можно получить сотрясение мозга. При получении травмы обязательно обратитесь к врачу за оказанием медицинской помощи.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2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F18D765-2074-469B-BCC9-92538AF22A44}"/>
              </a:ext>
            </a:extLst>
          </p:cNvPr>
          <p:cNvSpPr/>
          <p:nvPr/>
        </p:nvSpPr>
        <p:spPr>
          <a:xfrm>
            <a:off x="562061" y="696286"/>
            <a:ext cx="10553351" cy="4585871"/>
          </a:xfrm>
          <a:prstGeom prst="rect">
            <a:avLst/>
          </a:prstGeom>
          <a:scene3d>
            <a:camera prst="isometricOffAxis2Lef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водитель транспортного средства:</a:t>
            </a:r>
            <a: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5C5C5C"/>
                </a:solidFill>
                <a:latin typeface="Arial" panose="020B0604020202020204" pitchFamily="34" charset="0"/>
              </a:rPr>
              <a:t>- 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установите на колёса зимнюю шипованную резину;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проверьте тормозную систему автомобиля (при необходимости прокачайте ее);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не начинайте движение при непрогретом двигателе автомобиля;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не допускайте резкого торможения на льду;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выбирайте умеренную скорость движения;</a:t>
            </a:r>
            <a:r>
              <a:rPr lang="ru-RU" sz="28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800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</a:rPr>
              <a:t>- будьте взаимно вежливыми на дороге по отношению к другим участникам движения.</a:t>
            </a:r>
            <a:endParaRPr lang="ru-RU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6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46A7BA-3138-481A-925F-C6DDC04F8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83753"/>
            <a:ext cx="5133975" cy="2181225"/>
          </a:xfrm>
          <a:prstGeom prst="rect">
            <a:avLst/>
          </a:prstGeom>
        </p:spPr>
      </p:pic>
      <p:sp>
        <p:nvSpPr>
          <p:cNvPr id="3" name="Прямоугольник: один усеченный угол 2">
            <a:extLst>
              <a:ext uri="{FF2B5EF4-FFF2-40B4-BE49-F238E27FC236}">
                <a16:creationId xmlns:a16="http://schemas.microsoft.com/office/drawing/2014/main" id="{2F7D454C-ABE6-4D3D-B7E4-15C0EB27B8FD}"/>
              </a:ext>
            </a:extLst>
          </p:cNvPr>
          <p:cNvSpPr/>
          <p:nvPr/>
        </p:nvSpPr>
        <p:spPr>
          <a:xfrm>
            <a:off x="1568741" y="2902591"/>
            <a:ext cx="8246378" cy="2986481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Перед тем, как собираетесь на улицу, регулярно повторяйте с детьми правила безопасного поведения на скользкой дороге – </a:t>
            </a:r>
            <a:r>
              <a:rPr lang="ru-RU" sz="3200" i="1" dirty="0">
                <a:solidFill>
                  <a:srgbClr val="FF0000"/>
                </a:solidFill>
              </a:rPr>
              <a:t>не бегать, не толкаться, не играть, не отпускать руку взрослого</a:t>
            </a:r>
            <a:r>
              <a:rPr lang="ru-RU" dirty="0"/>
              <a:t>. </a:t>
            </a:r>
          </a:p>
          <a:p>
            <a:pPr algn="ctr"/>
            <a:r>
              <a:rPr lang="ru-RU" sz="4000" dirty="0">
                <a:solidFill>
                  <a:srgbClr val="FF0000"/>
                </a:solidFill>
              </a:rPr>
              <a:t>НЕ СПЕШИТЕ</a:t>
            </a:r>
          </a:p>
        </p:txBody>
      </p:sp>
      <p:sp>
        <p:nvSpPr>
          <p:cNvPr id="4" name="Крест 3">
            <a:extLst>
              <a:ext uri="{FF2B5EF4-FFF2-40B4-BE49-F238E27FC236}">
                <a16:creationId xmlns:a16="http://schemas.microsoft.com/office/drawing/2014/main" id="{AF497D05-0D9B-404C-A9A1-E03E81D4572B}"/>
              </a:ext>
            </a:extLst>
          </p:cNvPr>
          <p:cNvSpPr/>
          <p:nvPr/>
        </p:nvSpPr>
        <p:spPr>
          <a:xfrm>
            <a:off x="1182848" y="383753"/>
            <a:ext cx="4127383" cy="2267168"/>
          </a:xfrm>
          <a:prstGeom prst="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Проговаривайте с детьми телефоны экстренных служб и ситуации при которых необходимо ими воспользоваться</a:t>
            </a:r>
          </a:p>
        </p:txBody>
      </p:sp>
    </p:spTree>
    <p:extLst>
      <p:ext uri="{BB962C8B-B14F-4D97-AF65-F5344CB8AC3E}">
        <p14:creationId xmlns:p14="http://schemas.microsoft.com/office/powerpoint/2010/main" val="12486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83F26BB-A6AF-4AD8-95FF-BD0FB275E052}"/>
              </a:ext>
            </a:extLst>
          </p:cNvPr>
          <p:cNvSpPr/>
          <p:nvPr/>
        </p:nvSpPr>
        <p:spPr>
          <a:xfrm>
            <a:off x="822121" y="570451"/>
            <a:ext cx="10368793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FF0000"/>
                </a:solidFill>
                <a:latin typeface="Roboto"/>
              </a:rPr>
              <a:t>ПОМНИТЕ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несколько правил при ушибе – это </a:t>
            </a:r>
            <a:r>
              <a:rPr lang="ru-RU" sz="1400" b="1" u="sng" dirty="0">
                <a:solidFill>
                  <a:srgbClr val="5C5C5C"/>
                </a:solidFill>
                <a:latin typeface="Roboto"/>
              </a:rPr>
              <a:t>приложить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к ушибленному месту что-нибудь </a:t>
            </a:r>
            <a:r>
              <a:rPr lang="ru-RU" sz="1400" b="1" u="sng" dirty="0">
                <a:solidFill>
                  <a:srgbClr val="5C5C5C"/>
                </a:solidFill>
                <a:latin typeface="Roboto"/>
              </a:rPr>
              <a:t>холодное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, к примеру, пакет со снегом или лед, на 5-10 минут, делая небольшие перерывы. Воздействие низкой температуры позволяет предотвратить развитие отека, воспалительного процесса, а также остановить внутреннее кровотечение. Аналогичный эффект оказывает </a:t>
            </a:r>
            <a:r>
              <a:rPr lang="ru-RU" sz="1400" b="1" u="sng" dirty="0">
                <a:solidFill>
                  <a:srgbClr val="5C5C5C"/>
                </a:solidFill>
                <a:latin typeface="Roboto"/>
              </a:rPr>
              <a:t>тугая давящая повязка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. Более того, она обеспечит покой поврежденной конечности. Если своевременно принятые меры помогли избежать появления отека, то можно переходить к следующему этапу “лечения” физиотерапевтическими процедурами и согревающими мазями. Эти методы используются для быстрого рассасывания синяков. Если через несколько дней все еще присутствуют болевые ощущения, лучше обратиться к врачу-травматологу. Вы самостоятельно можете не распознать повреждение внутренних органов или закрытый перелом.</a:t>
            </a:r>
          </a:p>
          <a:p>
            <a:pPr algn="just"/>
            <a:r>
              <a:rPr lang="ru-RU" sz="1400" dirty="0">
                <a:solidFill>
                  <a:srgbClr val="5C5C5C"/>
                </a:solidFill>
                <a:latin typeface="Roboto"/>
              </a:rPr>
              <a:t>Распознать растяжение, перелом или вывих конечности может врач-травматолог после осмотра и рентгенологического исследования. Их результаты позволят судить о тяжести травмы, определить методы дальнейшего лечения. Однако до обращения к специалисту необходимо оказать себе первую помощь.</a:t>
            </a:r>
          </a:p>
          <a:p>
            <a:pPr algn="just"/>
            <a:r>
              <a:rPr lang="ru-RU" sz="1400" b="1" i="1" dirty="0">
                <a:solidFill>
                  <a:srgbClr val="5C5C5C"/>
                </a:solidFill>
                <a:latin typeface="Roboto"/>
              </a:rPr>
              <a:t>Растяжение связок </a:t>
            </a:r>
            <a:r>
              <a:rPr lang="ru-RU" sz="1400" i="1" dirty="0">
                <a:solidFill>
                  <a:srgbClr val="5C5C5C"/>
                </a:solidFill>
                <a:latin typeface="Roboto"/>
              </a:rPr>
              <a:t>можно распознать, если основными симптомами является резкая и сильная боль в месте травмы, наряду с которой наблюдается нехарактерная подвижность сустава.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</a:t>
            </a:r>
          </a:p>
          <a:p>
            <a:pPr algn="just"/>
            <a:r>
              <a:rPr lang="ru-RU" sz="1400" b="1" i="1" dirty="0">
                <a:solidFill>
                  <a:srgbClr val="5C5C5C"/>
                </a:solidFill>
                <a:latin typeface="Roboto"/>
              </a:rPr>
              <a:t>Вывих </a:t>
            </a:r>
            <a:r>
              <a:rPr lang="ru-RU" sz="1400" i="1" dirty="0">
                <a:solidFill>
                  <a:srgbClr val="5C5C5C"/>
                </a:solidFill>
                <a:latin typeface="Roboto"/>
              </a:rPr>
              <a:t>легко определить по неестественно вывернутой конечности и почти полному отсутствию подвижности в суставе.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 Первая помощь заключается в наложение вокруг сустава тугой повязки, ограничивающей его движение, а также применение холода. </a:t>
            </a:r>
          </a:p>
          <a:p>
            <a:pPr algn="just"/>
            <a:r>
              <a:rPr lang="ru-RU" sz="1400" b="1" i="1" dirty="0">
                <a:solidFill>
                  <a:srgbClr val="5C5C5C"/>
                </a:solidFill>
                <a:latin typeface="Roboto"/>
              </a:rPr>
              <a:t>Переломы рук 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– </a:t>
            </a:r>
            <a:r>
              <a:rPr lang="ru-RU" sz="1400" i="1" dirty="0">
                <a:solidFill>
                  <a:srgbClr val="5C5C5C"/>
                </a:solidFill>
                <a:latin typeface="Roboto"/>
              </a:rPr>
              <a:t>зафиксируйте область повреждения кости и срочно поторопитесь в травматологию.</a:t>
            </a:r>
          </a:p>
          <a:p>
            <a:pPr algn="just"/>
            <a:r>
              <a:rPr lang="ru-RU" sz="1400" b="1" dirty="0">
                <a:solidFill>
                  <a:srgbClr val="5C5C5C"/>
                </a:solidFill>
                <a:latin typeface="Roboto"/>
              </a:rPr>
              <a:t>Травма головы </a:t>
            </a:r>
            <a:r>
              <a:rPr lang="ru-RU" sz="1400" dirty="0">
                <a:solidFill>
                  <a:srgbClr val="5C5C5C"/>
                </a:solidFill>
                <a:latin typeface="Roboto"/>
              </a:rPr>
              <a:t>- при любых ушибах обращение к врачу должно быть незамедлительным, особенно, если падение сопровождалось потерей сознания и последующей головной болью. Опасность такой травмы заключается в возможности образования внутренней гематомы.</a:t>
            </a:r>
          </a:p>
          <a:p>
            <a:pPr algn="just"/>
            <a:endParaRPr lang="ru-RU" sz="1400" b="0" dirty="0">
              <a:solidFill>
                <a:srgbClr val="5C5C5C"/>
              </a:solidFill>
              <a:effectLst/>
              <a:latin typeface="Roboto"/>
            </a:endParaRPr>
          </a:p>
          <a:p>
            <a:pPr algn="just"/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БУДЬТЕ ЗДОРОВЫ И БЕРЕГИТЕ СЕБЯ</a:t>
            </a:r>
          </a:p>
          <a:p>
            <a:pPr algn="just"/>
            <a:r>
              <a:rPr lang="ru-RU" sz="1400" b="0" dirty="0">
                <a:solidFill>
                  <a:schemeClr val="accent6">
                    <a:lumMod val="75000"/>
                  </a:schemeClr>
                </a:solidFill>
                <a:effectLst/>
                <a:latin typeface="Roboto"/>
              </a:rPr>
              <a:t>С Уважением, </a:t>
            </a:r>
            <a:r>
              <a:rPr lang="ru-RU" sz="1400" dirty="0">
                <a:solidFill>
                  <a:schemeClr val="accent6">
                    <a:lumMod val="75000"/>
                  </a:schemeClr>
                </a:solidFill>
                <a:latin typeface="Roboto"/>
              </a:rPr>
              <a:t>охрана труда</a:t>
            </a:r>
            <a:endParaRPr lang="ru-RU" sz="1400" b="0" dirty="0">
              <a:solidFill>
                <a:schemeClr val="accent6">
                  <a:lumMod val="75000"/>
                </a:schemeClr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6894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wellVTI">
  <a:themeElements>
    <a:clrScheme name="AnalogousFromLightSeedLeftStep">
      <a:dk1>
        <a:srgbClr val="000000"/>
      </a:dk1>
      <a:lt1>
        <a:srgbClr val="FFFFFF"/>
      </a:lt1>
      <a:dk2>
        <a:srgbClr val="243241"/>
      </a:dk2>
      <a:lt2>
        <a:srgbClr val="E2E5E8"/>
      </a:lt2>
      <a:accent1>
        <a:srgbClr val="BA9C80"/>
      </a:accent1>
      <a:accent2>
        <a:srgbClr val="BA827F"/>
      </a:accent2>
      <a:accent3>
        <a:srgbClr val="C594A6"/>
      </a:accent3>
      <a:accent4>
        <a:srgbClr val="BA7FAD"/>
      </a:accent4>
      <a:accent5>
        <a:srgbClr val="BC94C5"/>
      </a:accent5>
      <a:accent6>
        <a:srgbClr val="967FBA"/>
      </a:accent6>
      <a:hlink>
        <a:srgbClr val="5E85A8"/>
      </a:hlink>
      <a:folHlink>
        <a:srgbClr val="7F7F7F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ellVTI" id="{8361A04D-931A-43DC-973B-1B0B1DD5DECC}" vid="{6DDB23E8-D18E-4BDA-98D6-324466149EB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624</Words>
  <Application>Microsoft Office PowerPoint</Application>
  <PresentationFormat>Широкоэкранный</PresentationFormat>
  <Paragraphs>34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Neue Haas Grotesk Text Pro</vt:lpstr>
      <vt:lpstr>Roboto</vt:lpstr>
      <vt:lpstr>Times New Roman</vt:lpstr>
      <vt:lpstr>SwellVTI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ГОЛОЛЕД</dc:title>
  <dc:creator>Пользователь</dc:creator>
  <cp:lastModifiedBy>Компсекнов</cp:lastModifiedBy>
  <cp:revision>5</cp:revision>
  <dcterms:created xsi:type="dcterms:W3CDTF">2024-11-16T06:02:32Z</dcterms:created>
  <dcterms:modified xsi:type="dcterms:W3CDTF">2024-11-22T10:31:00Z</dcterms:modified>
</cp:coreProperties>
</file>